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01" r:id="rId1"/>
  </p:sldMasterIdLst>
  <p:notesMasterIdLst>
    <p:notesMasterId r:id="rId130"/>
  </p:notesMasterIdLst>
  <p:handoutMasterIdLst>
    <p:handoutMasterId r:id="rId131"/>
  </p:handoutMasterIdLst>
  <p:sldIdLst>
    <p:sldId id="926" r:id="rId2"/>
    <p:sldId id="986" r:id="rId3"/>
    <p:sldId id="987" r:id="rId4"/>
    <p:sldId id="972" r:id="rId5"/>
    <p:sldId id="973" r:id="rId6"/>
    <p:sldId id="860" r:id="rId7"/>
    <p:sldId id="861" r:id="rId8"/>
    <p:sldId id="862" r:id="rId9"/>
    <p:sldId id="990" r:id="rId10"/>
    <p:sldId id="991" r:id="rId11"/>
    <p:sldId id="291" r:id="rId12"/>
    <p:sldId id="858" r:id="rId13"/>
    <p:sldId id="851" r:id="rId14"/>
    <p:sldId id="974" r:id="rId15"/>
    <p:sldId id="975" r:id="rId16"/>
    <p:sldId id="853" r:id="rId17"/>
    <p:sldId id="868" r:id="rId18"/>
    <p:sldId id="852" r:id="rId19"/>
    <p:sldId id="994" r:id="rId20"/>
    <p:sldId id="1076" r:id="rId21"/>
    <p:sldId id="995" r:id="rId22"/>
    <p:sldId id="1003" r:id="rId23"/>
    <p:sldId id="996" r:id="rId24"/>
    <p:sldId id="1077" r:id="rId25"/>
    <p:sldId id="1078" r:id="rId26"/>
    <p:sldId id="1079" r:id="rId27"/>
    <p:sldId id="1011" r:id="rId28"/>
    <p:sldId id="1080" r:id="rId29"/>
    <p:sldId id="1012" r:id="rId30"/>
    <p:sldId id="1087" r:id="rId31"/>
    <p:sldId id="1088" r:id="rId32"/>
    <p:sldId id="1089" r:id="rId33"/>
    <p:sldId id="1090" r:id="rId34"/>
    <p:sldId id="1084" r:id="rId35"/>
    <p:sldId id="1025" r:id="rId36"/>
    <p:sldId id="997" r:id="rId37"/>
    <p:sldId id="1100" r:id="rId38"/>
    <p:sldId id="1095" r:id="rId39"/>
    <p:sldId id="1096" r:id="rId40"/>
    <p:sldId id="1101" r:id="rId41"/>
    <p:sldId id="1102" r:id="rId42"/>
    <p:sldId id="1026" r:id="rId43"/>
    <p:sldId id="1085" r:id="rId44"/>
    <p:sldId id="899" r:id="rId45"/>
    <p:sldId id="900" r:id="rId46"/>
    <p:sldId id="901" r:id="rId47"/>
    <p:sldId id="902" r:id="rId48"/>
    <p:sldId id="1065" r:id="rId49"/>
    <p:sldId id="1066" r:id="rId50"/>
    <p:sldId id="1072" r:id="rId51"/>
    <p:sldId id="1073" r:id="rId52"/>
    <p:sldId id="1074" r:id="rId53"/>
    <p:sldId id="1075" r:id="rId54"/>
    <p:sldId id="907" r:id="rId55"/>
    <p:sldId id="908" r:id="rId56"/>
    <p:sldId id="909" r:id="rId57"/>
    <p:sldId id="910" r:id="rId58"/>
    <p:sldId id="911" r:id="rId59"/>
    <p:sldId id="913" r:id="rId60"/>
    <p:sldId id="914" r:id="rId61"/>
    <p:sldId id="915" r:id="rId62"/>
    <p:sldId id="916" r:id="rId63"/>
    <p:sldId id="917" r:id="rId64"/>
    <p:sldId id="918" r:id="rId65"/>
    <p:sldId id="919" r:id="rId66"/>
    <p:sldId id="920" r:id="rId67"/>
    <p:sldId id="801" r:id="rId68"/>
    <p:sldId id="1069" r:id="rId69"/>
    <p:sldId id="1071" r:id="rId70"/>
    <p:sldId id="1067" r:id="rId71"/>
    <p:sldId id="889" r:id="rId72"/>
    <p:sldId id="1037" r:id="rId73"/>
    <p:sldId id="890" r:id="rId74"/>
    <p:sldId id="884" r:id="rId75"/>
    <p:sldId id="885" r:id="rId76"/>
    <p:sldId id="886" r:id="rId77"/>
    <p:sldId id="893" r:id="rId78"/>
    <p:sldId id="1030" r:id="rId79"/>
    <p:sldId id="1031" r:id="rId80"/>
    <p:sldId id="1032" r:id="rId81"/>
    <p:sldId id="1097" r:id="rId82"/>
    <p:sldId id="1098" r:id="rId83"/>
    <p:sldId id="1091" r:id="rId84"/>
    <p:sldId id="1092" r:id="rId85"/>
    <p:sldId id="1093" r:id="rId86"/>
    <p:sldId id="1094" r:id="rId87"/>
    <p:sldId id="892" r:id="rId88"/>
    <p:sldId id="894" r:id="rId89"/>
    <p:sldId id="895" r:id="rId90"/>
    <p:sldId id="896" r:id="rId91"/>
    <p:sldId id="897" r:id="rId92"/>
    <p:sldId id="903" r:id="rId93"/>
    <p:sldId id="1099" r:id="rId94"/>
    <p:sldId id="904" r:id="rId95"/>
    <p:sldId id="905" r:id="rId96"/>
    <p:sldId id="1053" r:id="rId97"/>
    <p:sldId id="1038" r:id="rId98"/>
    <p:sldId id="1039" r:id="rId99"/>
    <p:sldId id="1040" r:id="rId100"/>
    <p:sldId id="1041" r:id="rId101"/>
    <p:sldId id="1043" r:id="rId102"/>
    <p:sldId id="1044" r:id="rId103"/>
    <p:sldId id="1045" r:id="rId104"/>
    <p:sldId id="1046" r:id="rId105"/>
    <p:sldId id="1047" r:id="rId106"/>
    <p:sldId id="1048" r:id="rId107"/>
    <p:sldId id="1049" r:id="rId108"/>
    <p:sldId id="1050" r:id="rId109"/>
    <p:sldId id="1051" r:id="rId110"/>
    <p:sldId id="1052" r:id="rId111"/>
    <p:sldId id="802" r:id="rId112"/>
    <p:sldId id="803" r:id="rId113"/>
    <p:sldId id="950" r:id="rId114"/>
    <p:sldId id="951" r:id="rId115"/>
    <p:sldId id="953" r:id="rId116"/>
    <p:sldId id="954" r:id="rId117"/>
    <p:sldId id="955" r:id="rId118"/>
    <p:sldId id="1060" r:id="rId119"/>
    <p:sldId id="1057" r:id="rId120"/>
    <p:sldId id="1058" r:id="rId121"/>
    <p:sldId id="1061" r:id="rId122"/>
    <p:sldId id="1062" r:id="rId123"/>
    <p:sldId id="1063" r:id="rId124"/>
    <p:sldId id="998" r:id="rId125"/>
    <p:sldId id="1028" r:id="rId126"/>
    <p:sldId id="1029" r:id="rId127"/>
    <p:sldId id="989" r:id="rId128"/>
    <p:sldId id="878" r:id="rId1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7250"/>
    <p:restoredTop sz="93692"/>
  </p:normalViewPr>
  <p:slideViewPr>
    <p:cSldViewPr snapToGrid="0" snapToObjects="1">
      <p:cViewPr varScale="1">
        <p:scale>
          <a:sx n="66" d="100"/>
          <a:sy n="66" d="100"/>
        </p:scale>
        <p:origin x="672" y="192"/>
      </p:cViewPr>
      <p:guideLst>
        <p:guide orient="horz" pos="2160"/>
        <p:guide pos="2880"/>
      </p:guideLst>
    </p:cSldViewPr>
  </p:slideViewPr>
  <p:notesTextViewPr>
    <p:cViewPr>
      <p:scale>
        <a:sx n="100" d="100"/>
        <a:sy n="100" d="100"/>
      </p:scale>
      <p:origin x="0" y="0"/>
    </p:cViewPr>
  </p:notesTextViewPr>
  <p:sorterViewPr>
    <p:cViewPr>
      <p:scale>
        <a:sx n="137" d="100"/>
        <a:sy n="137" d="100"/>
      </p:scale>
      <p:origin x="0" y="22120"/>
    </p:cViewPr>
  </p:sorter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30" Type="http://schemas.openxmlformats.org/officeDocument/2006/relationships/notesMaster" Target="notesMasters/notesMaster1.xml"/><Relationship Id="rId131" Type="http://schemas.openxmlformats.org/officeDocument/2006/relationships/handoutMaster" Target="handoutMasters/handoutMaster1.xml"/><Relationship Id="rId132" Type="http://schemas.openxmlformats.org/officeDocument/2006/relationships/presProps" Target="presProps.xml"/><Relationship Id="rId133" Type="http://schemas.openxmlformats.org/officeDocument/2006/relationships/viewProps" Target="viewProps.xml"/><Relationship Id="rId134" Type="http://schemas.openxmlformats.org/officeDocument/2006/relationships/theme" Target="theme/theme1.xml"/><Relationship Id="rId13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DD5172-F871-CA4C-AFC6-0CE4FD9761EB}" type="doc">
      <dgm:prSet loTypeId="urn:microsoft.com/office/officeart/2005/8/layout/process4" loCatId="process" qsTypeId="urn:microsoft.com/office/officeart/2005/8/quickstyle/3D3" qsCatId="3D" csTypeId="urn:microsoft.com/office/officeart/2005/8/colors/accent1_2" csCatId="accent1" phldr="1"/>
      <dgm:spPr/>
      <dgm:t>
        <a:bodyPr/>
        <a:lstStyle/>
        <a:p>
          <a:endParaRPr lang="en-US"/>
        </a:p>
      </dgm:t>
    </dgm:pt>
    <dgm:pt modelId="{307165E4-8FC7-954A-AA66-9DF74383956A}">
      <dgm:prSet phldrT="[Text]" custT="1"/>
      <dgm:spPr/>
      <dgm:t>
        <a:bodyPr/>
        <a:lstStyle/>
        <a:p>
          <a:r>
            <a:rPr lang="en-US" sz="2800">
              <a:solidFill>
                <a:schemeClr val="tx1"/>
              </a:solidFill>
            </a:rPr>
            <a:t>Identify desired results</a:t>
          </a:r>
        </a:p>
      </dgm:t>
    </dgm:pt>
    <dgm:pt modelId="{9140E82C-1F7D-DF4C-9655-DEC2C7260E43}" type="parTrans" cxnId="{E64F9EBB-395D-BF41-A508-7A5E786B2866}">
      <dgm:prSet/>
      <dgm:spPr/>
      <dgm:t>
        <a:bodyPr/>
        <a:lstStyle/>
        <a:p>
          <a:endParaRPr lang="en-US"/>
        </a:p>
      </dgm:t>
    </dgm:pt>
    <dgm:pt modelId="{EA348DB3-1A8D-D84D-9430-B82A8E10BB8B}" type="sibTrans" cxnId="{E64F9EBB-395D-BF41-A508-7A5E786B2866}">
      <dgm:prSet/>
      <dgm:spPr/>
      <dgm:t>
        <a:bodyPr/>
        <a:lstStyle/>
        <a:p>
          <a:endParaRPr lang="en-US"/>
        </a:p>
      </dgm:t>
    </dgm:pt>
    <dgm:pt modelId="{BC4D024E-0AD2-DF4A-95E8-A05E1E468029}">
      <dgm:prSet phldrT="[Text]"/>
      <dgm:spPr/>
      <dgm:t>
        <a:bodyPr/>
        <a:lstStyle/>
        <a:p>
          <a:r>
            <a:rPr lang="en-US"/>
            <a:t>What are the goals?</a:t>
          </a:r>
        </a:p>
      </dgm:t>
    </dgm:pt>
    <dgm:pt modelId="{A8A45F7F-E7F7-2246-AFBB-72FA7A740D9A}" type="parTrans" cxnId="{C8815289-1665-694B-9699-16C74259E93C}">
      <dgm:prSet/>
      <dgm:spPr/>
      <dgm:t>
        <a:bodyPr/>
        <a:lstStyle/>
        <a:p>
          <a:endParaRPr lang="en-US"/>
        </a:p>
      </dgm:t>
    </dgm:pt>
    <dgm:pt modelId="{DCFD0039-083B-2C4D-A896-F3760539ED4C}" type="sibTrans" cxnId="{C8815289-1665-694B-9699-16C74259E93C}">
      <dgm:prSet/>
      <dgm:spPr/>
      <dgm:t>
        <a:bodyPr/>
        <a:lstStyle/>
        <a:p>
          <a:endParaRPr lang="en-US"/>
        </a:p>
      </dgm:t>
    </dgm:pt>
    <dgm:pt modelId="{38B42F2E-62DB-CE46-8362-415A725ABB7C}">
      <dgm:prSet phldrT="[Text]" custT="1"/>
      <dgm:spPr/>
      <dgm:t>
        <a:bodyPr/>
        <a:lstStyle/>
        <a:p>
          <a:r>
            <a:rPr lang="en-US" sz="2800"/>
            <a:t>Determine acceptable evidence</a:t>
          </a:r>
        </a:p>
      </dgm:t>
    </dgm:pt>
    <dgm:pt modelId="{C5A93363-A9EC-6A48-97E9-53469B4CCD40}" type="parTrans" cxnId="{87495E64-48B5-A643-88CE-EC09BA68EA9F}">
      <dgm:prSet/>
      <dgm:spPr/>
      <dgm:t>
        <a:bodyPr/>
        <a:lstStyle/>
        <a:p>
          <a:endParaRPr lang="en-US"/>
        </a:p>
      </dgm:t>
    </dgm:pt>
    <dgm:pt modelId="{4AFE83F2-B6BF-4B4C-8377-8BC11011D156}" type="sibTrans" cxnId="{87495E64-48B5-A643-88CE-EC09BA68EA9F}">
      <dgm:prSet/>
      <dgm:spPr/>
      <dgm:t>
        <a:bodyPr/>
        <a:lstStyle/>
        <a:p>
          <a:endParaRPr lang="en-US"/>
        </a:p>
      </dgm:t>
    </dgm:pt>
    <dgm:pt modelId="{E8598197-8E65-2843-B12F-05DC5507BA7F}">
      <dgm:prSet phldrT="[Text]"/>
      <dgm:spPr/>
      <dgm:t>
        <a:bodyPr/>
        <a:lstStyle/>
        <a:p>
          <a:r>
            <a:rPr lang="en-US" dirty="0"/>
            <a:t>How will you and learners know </a:t>
          </a:r>
          <a:r>
            <a:rPr lang="en-US" dirty="0" smtClean="0"/>
            <a:t>they reached </a:t>
          </a:r>
          <a:r>
            <a:rPr lang="en-US" dirty="0"/>
            <a:t>the goals?</a:t>
          </a:r>
          <a:endParaRPr lang="en-US"/>
        </a:p>
      </dgm:t>
    </dgm:pt>
    <dgm:pt modelId="{B2F606BA-2567-0D41-96A8-1DDA6FB77AFD}" type="parTrans" cxnId="{1611B75E-5E18-7B4C-82B4-BEB9DA996B9E}">
      <dgm:prSet/>
      <dgm:spPr/>
      <dgm:t>
        <a:bodyPr/>
        <a:lstStyle/>
        <a:p>
          <a:endParaRPr lang="en-US"/>
        </a:p>
      </dgm:t>
    </dgm:pt>
    <dgm:pt modelId="{A545047F-8DA8-4D4F-A717-4223ADFA27AF}" type="sibTrans" cxnId="{1611B75E-5E18-7B4C-82B4-BEB9DA996B9E}">
      <dgm:prSet/>
      <dgm:spPr/>
      <dgm:t>
        <a:bodyPr/>
        <a:lstStyle/>
        <a:p>
          <a:endParaRPr lang="en-US"/>
        </a:p>
      </dgm:t>
    </dgm:pt>
    <dgm:pt modelId="{3B7075F6-FB99-CE41-A640-D14FA74DF5B3}">
      <dgm:prSet phldrT="[Text]" custT="1"/>
      <dgm:spPr/>
      <dgm:t>
        <a:bodyPr/>
        <a:lstStyle/>
        <a:p>
          <a:r>
            <a:rPr lang="en-US" sz="2800">
              <a:solidFill>
                <a:srgbClr val="FFFFFF"/>
              </a:solidFill>
            </a:rPr>
            <a:t>Plan learning experiences and instruction</a:t>
          </a:r>
        </a:p>
      </dgm:t>
    </dgm:pt>
    <dgm:pt modelId="{DB832FF5-B09F-C24B-A354-FB907E4A2727}" type="parTrans" cxnId="{0996C3D1-6D6D-9145-B06C-4E78516FCFCB}">
      <dgm:prSet/>
      <dgm:spPr/>
      <dgm:t>
        <a:bodyPr/>
        <a:lstStyle/>
        <a:p>
          <a:endParaRPr lang="en-US"/>
        </a:p>
      </dgm:t>
    </dgm:pt>
    <dgm:pt modelId="{2B1C4E03-85FF-224B-8727-C20072291309}" type="sibTrans" cxnId="{0996C3D1-6D6D-9145-B06C-4E78516FCFCB}">
      <dgm:prSet/>
      <dgm:spPr/>
      <dgm:t>
        <a:bodyPr/>
        <a:lstStyle/>
        <a:p>
          <a:endParaRPr lang="en-US"/>
        </a:p>
      </dgm:t>
    </dgm:pt>
    <dgm:pt modelId="{57B0E50C-D85D-0943-A36E-842E8176F229}">
      <dgm:prSet phldrT="[Text]"/>
      <dgm:spPr/>
      <dgm:t>
        <a:bodyPr/>
        <a:lstStyle/>
        <a:p>
          <a:r>
            <a:rPr lang="en-US"/>
            <a:t>What does it take to get there?</a:t>
          </a:r>
        </a:p>
      </dgm:t>
    </dgm:pt>
    <dgm:pt modelId="{D7693DE0-7C16-DB4D-AF86-EE8F876BE8DF}" type="parTrans" cxnId="{E2455DD0-2B1B-074A-A864-50A8E7765ADC}">
      <dgm:prSet/>
      <dgm:spPr/>
      <dgm:t>
        <a:bodyPr/>
        <a:lstStyle/>
        <a:p>
          <a:endParaRPr lang="en-US"/>
        </a:p>
      </dgm:t>
    </dgm:pt>
    <dgm:pt modelId="{BB99F868-909D-7F44-9FB2-F4141FD38572}" type="sibTrans" cxnId="{E2455DD0-2B1B-074A-A864-50A8E7765ADC}">
      <dgm:prSet/>
      <dgm:spPr/>
      <dgm:t>
        <a:bodyPr/>
        <a:lstStyle/>
        <a:p>
          <a:endParaRPr lang="en-US"/>
        </a:p>
      </dgm:t>
    </dgm:pt>
    <dgm:pt modelId="{DF44FE76-48EA-5343-8CBE-CBD3631ACA6B}" type="pres">
      <dgm:prSet presAssocID="{BADD5172-F871-CA4C-AFC6-0CE4FD9761EB}" presName="Name0" presStyleCnt="0">
        <dgm:presLayoutVars>
          <dgm:dir/>
          <dgm:animLvl val="lvl"/>
          <dgm:resizeHandles val="exact"/>
        </dgm:presLayoutVars>
      </dgm:prSet>
      <dgm:spPr/>
      <dgm:t>
        <a:bodyPr/>
        <a:lstStyle/>
        <a:p>
          <a:endParaRPr lang="en-US"/>
        </a:p>
      </dgm:t>
    </dgm:pt>
    <dgm:pt modelId="{9A98D6D7-DD4A-B64A-AA1E-0119392E7F14}" type="pres">
      <dgm:prSet presAssocID="{3B7075F6-FB99-CE41-A640-D14FA74DF5B3}" presName="boxAndChildren" presStyleCnt="0"/>
      <dgm:spPr/>
      <dgm:t>
        <a:bodyPr/>
        <a:lstStyle/>
        <a:p>
          <a:endParaRPr lang="en-US"/>
        </a:p>
      </dgm:t>
    </dgm:pt>
    <dgm:pt modelId="{C3C43F3F-3832-E849-978C-2E7497608C96}" type="pres">
      <dgm:prSet presAssocID="{3B7075F6-FB99-CE41-A640-D14FA74DF5B3}" presName="parentTextBox" presStyleLbl="node1" presStyleIdx="0" presStyleCnt="3"/>
      <dgm:spPr/>
      <dgm:t>
        <a:bodyPr/>
        <a:lstStyle/>
        <a:p>
          <a:endParaRPr lang="en-US"/>
        </a:p>
      </dgm:t>
    </dgm:pt>
    <dgm:pt modelId="{85AB39FB-59DF-0245-A4C6-1BA9AFEF9D15}" type="pres">
      <dgm:prSet presAssocID="{3B7075F6-FB99-CE41-A640-D14FA74DF5B3}" presName="entireBox" presStyleLbl="node1" presStyleIdx="0" presStyleCnt="3"/>
      <dgm:spPr/>
      <dgm:t>
        <a:bodyPr/>
        <a:lstStyle/>
        <a:p>
          <a:endParaRPr lang="en-US"/>
        </a:p>
      </dgm:t>
    </dgm:pt>
    <dgm:pt modelId="{80E966AA-87D8-4446-AB15-E8C02AA25B91}" type="pres">
      <dgm:prSet presAssocID="{3B7075F6-FB99-CE41-A640-D14FA74DF5B3}" presName="descendantBox" presStyleCnt="0"/>
      <dgm:spPr/>
      <dgm:t>
        <a:bodyPr/>
        <a:lstStyle/>
        <a:p>
          <a:endParaRPr lang="en-US"/>
        </a:p>
      </dgm:t>
    </dgm:pt>
    <dgm:pt modelId="{B88937AB-B580-F34F-AE1B-4C6D12758D91}" type="pres">
      <dgm:prSet presAssocID="{57B0E50C-D85D-0943-A36E-842E8176F229}" presName="childTextBox" presStyleLbl="fgAccFollowNode1" presStyleIdx="0" presStyleCnt="3">
        <dgm:presLayoutVars>
          <dgm:bulletEnabled val="1"/>
        </dgm:presLayoutVars>
      </dgm:prSet>
      <dgm:spPr/>
      <dgm:t>
        <a:bodyPr/>
        <a:lstStyle/>
        <a:p>
          <a:endParaRPr lang="en-US"/>
        </a:p>
      </dgm:t>
    </dgm:pt>
    <dgm:pt modelId="{0CC56CF3-1D15-FE47-B329-3BC580F01F4A}" type="pres">
      <dgm:prSet presAssocID="{4AFE83F2-B6BF-4B4C-8377-8BC11011D156}" presName="sp" presStyleCnt="0"/>
      <dgm:spPr/>
      <dgm:t>
        <a:bodyPr/>
        <a:lstStyle/>
        <a:p>
          <a:endParaRPr lang="en-US"/>
        </a:p>
      </dgm:t>
    </dgm:pt>
    <dgm:pt modelId="{6B80EB6C-A5E0-9C46-9761-2792BFE436D4}" type="pres">
      <dgm:prSet presAssocID="{38B42F2E-62DB-CE46-8362-415A725ABB7C}" presName="arrowAndChildren" presStyleCnt="0"/>
      <dgm:spPr/>
      <dgm:t>
        <a:bodyPr/>
        <a:lstStyle/>
        <a:p>
          <a:endParaRPr lang="en-US"/>
        </a:p>
      </dgm:t>
    </dgm:pt>
    <dgm:pt modelId="{24B7B846-B538-4E42-B463-019FD45C202F}" type="pres">
      <dgm:prSet presAssocID="{38B42F2E-62DB-CE46-8362-415A725ABB7C}" presName="parentTextArrow" presStyleLbl="node1" presStyleIdx="0" presStyleCnt="3"/>
      <dgm:spPr/>
      <dgm:t>
        <a:bodyPr/>
        <a:lstStyle/>
        <a:p>
          <a:endParaRPr lang="en-US"/>
        </a:p>
      </dgm:t>
    </dgm:pt>
    <dgm:pt modelId="{F1004451-EFDB-684A-95EE-806F502F65A8}" type="pres">
      <dgm:prSet presAssocID="{38B42F2E-62DB-CE46-8362-415A725ABB7C}" presName="arrow" presStyleLbl="node1" presStyleIdx="1" presStyleCnt="3"/>
      <dgm:spPr/>
      <dgm:t>
        <a:bodyPr/>
        <a:lstStyle/>
        <a:p>
          <a:endParaRPr lang="en-US"/>
        </a:p>
      </dgm:t>
    </dgm:pt>
    <dgm:pt modelId="{9B845DC4-0FAD-7645-89AB-D48C559DB4CC}" type="pres">
      <dgm:prSet presAssocID="{38B42F2E-62DB-CE46-8362-415A725ABB7C}" presName="descendantArrow" presStyleCnt="0"/>
      <dgm:spPr/>
      <dgm:t>
        <a:bodyPr/>
        <a:lstStyle/>
        <a:p>
          <a:endParaRPr lang="en-US"/>
        </a:p>
      </dgm:t>
    </dgm:pt>
    <dgm:pt modelId="{96AB6710-2EEC-8241-97F4-99042AEB2473}" type="pres">
      <dgm:prSet presAssocID="{E8598197-8E65-2843-B12F-05DC5507BA7F}" presName="childTextArrow" presStyleLbl="fgAccFollowNode1" presStyleIdx="1" presStyleCnt="3">
        <dgm:presLayoutVars>
          <dgm:bulletEnabled val="1"/>
        </dgm:presLayoutVars>
      </dgm:prSet>
      <dgm:spPr/>
      <dgm:t>
        <a:bodyPr/>
        <a:lstStyle/>
        <a:p>
          <a:endParaRPr lang="en-US"/>
        </a:p>
      </dgm:t>
    </dgm:pt>
    <dgm:pt modelId="{F32D84F1-782D-0140-BD6E-8A7A1608303A}" type="pres">
      <dgm:prSet presAssocID="{EA348DB3-1A8D-D84D-9430-B82A8E10BB8B}" presName="sp" presStyleCnt="0"/>
      <dgm:spPr/>
      <dgm:t>
        <a:bodyPr/>
        <a:lstStyle/>
        <a:p>
          <a:endParaRPr lang="en-US"/>
        </a:p>
      </dgm:t>
    </dgm:pt>
    <dgm:pt modelId="{6952F375-7750-EB4C-B354-4D484C729154}" type="pres">
      <dgm:prSet presAssocID="{307165E4-8FC7-954A-AA66-9DF74383956A}" presName="arrowAndChildren" presStyleCnt="0"/>
      <dgm:spPr/>
      <dgm:t>
        <a:bodyPr/>
        <a:lstStyle/>
        <a:p>
          <a:endParaRPr lang="en-US"/>
        </a:p>
      </dgm:t>
    </dgm:pt>
    <dgm:pt modelId="{A61EAA39-0608-A542-AA85-F912ABCBEB3A}" type="pres">
      <dgm:prSet presAssocID="{307165E4-8FC7-954A-AA66-9DF74383956A}" presName="parentTextArrow" presStyleLbl="node1" presStyleIdx="1" presStyleCnt="3"/>
      <dgm:spPr/>
      <dgm:t>
        <a:bodyPr/>
        <a:lstStyle/>
        <a:p>
          <a:endParaRPr lang="en-US"/>
        </a:p>
      </dgm:t>
    </dgm:pt>
    <dgm:pt modelId="{E23630B8-2093-3D41-BE66-CD78F00D0158}" type="pres">
      <dgm:prSet presAssocID="{307165E4-8FC7-954A-AA66-9DF74383956A}" presName="arrow" presStyleLbl="node1" presStyleIdx="2" presStyleCnt="3" custLinFactNeighborX="-12037" custLinFactNeighborY="-4477"/>
      <dgm:spPr/>
      <dgm:t>
        <a:bodyPr/>
        <a:lstStyle/>
        <a:p>
          <a:endParaRPr lang="en-US"/>
        </a:p>
      </dgm:t>
    </dgm:pt>
    <dgm:pt modelId="{A94ABFEF-26FF-B741-BF7D-73849BD9AB17}" type="pres">
      <dgm:prSet presAssocID="{307165E4-8FC7-954A-AA66-9DF74383956A}" presName="descendantArrow" presStyleCnt="0"/>
      <dgm:spPr/>
      <dgm:t>
        <a:bodyPr/>
        <a:lstStyle/>
        <a:p>
          <a:endParaRPr lang="en-US"/>
        </a:p>
      </dgm:t>
    </dgm:pt>
    <dgm:pt modelId="{D4E6E977-C7A0-9549-873E-E9A742C6ECE5}" type="pres">
      <dgm:prSet presAssocID="{BC4D024E-0AD2-DF4A-95E8-A05E1E468029}" presName="childTextArrow" presStyleLbl="fgAccFollowNode1" presStyleIdx="2" presStyleCnt="3">
        <dgm:presLayoutVars>
          <dgm:bulletEnabled val="1"/>
        </dgm:presLayoutVars>
      </dgm:prSet>
      <dgm:spPr/>
      <dgm:t>
        <a:bodyPr/>
        <a:lstStyle/>
        <a:p>
          <a:endParaRPr lang="en-US"/>
        </a:p>
      </dgm:t>
    </dgm:pt>
  </dgm:ptLst>
  <dgm:cxnLst>
    <dgm:cxn modelId="{17326B9C-35AA-E84D-9AAB-005E9C1207D8}" type="presOf" srcId="{E8598197-8E65-2843-B12F-05DC5507BA7F}" destId="{96AB6710-2EEC-8241-97F4-99042AEB2473}" srcOrd="0" destOrd="0" presId="urn:microsoft.com/office/officeart/2005/8/layout/process4"/>
    <dgm:cxn modelId="{0996C3D1-6D6D-9145-B06C-4E78516FCFCB}" srcId="{BADD5172-F871-CA4C-AFC6-0CE4FD9761EB}" destId="{3B7075F6-FB99-CE41-A640-D14FA74DF5B3}" srcOrd="2" destOrd="0" parTransId="{DB832FF5-B09F-C24B-A354-FB907E4A2727}" sibTransId="{2B1C4E03-85FF-224B-8727-C20072291309}"/>
    <dgm:cxn modelId="{662FB458-F4CB-384A-8119-16CAAF577F8B}" type="presOf" srcId="{307165E4-8FC7-954A-AA66-9DF74383956A}" destId="{E23630B8-2093-3D41-BE66-CD78F00D0158}" srcOrd="1" destOrd="0" presId="urn:microsoft.com/office/officeart/2005/8/layout/process4"/>
    <dgm:cxn modelId="{71185855-CE11-4C44-A08C-F133B7AE2A7A}" type="presOf" srcId="{38B42F2E-62DB-CE46-8362-415A725ABB7C}" destId="{F1004451-EFDB-684A-95EE-806F502F65A8}" srcOrd="1" destOrd="0" presId="urn:microsoft.com/office/officeart/2005/8/layout/process4"/>
    <dgm:cxn modelId="{1611B75E-5E18-7B4C-82B4-BEB9DA996B9E}" srcId="{38B42F2E-62DB-CE46-8362-415A725ABB7C}" destId="{E8598197-8E65-2843-B12F-05DC5507BA7F}" srcOrd="0" destOrd="0" parTransId="{B2F606BA-2567-0D41-96A8-1DDA6FB77AFD}" sibTransId="{A545047F-8DA8-4D4F-A717-4223ADFA27AF}"/>
    <dgm:cxn modelId="{C8815289-1665-694B-9699-16C74259E93C}" srcId="{307165E4-8FC7-954A-AA66-9DF74383956A}" destId="{BC4D024E-0AD2-DF4A-95E8-A05E1E468029}" srcOrd="0" destOrd="0" parTransId="{A8A45F7F-E7F7-2246-AFBB-72FA7A740D9A}" sibTransId="{DCFD0039-083B-2C4D-A896-F3760539ED4C}"/>
    <dgm:cxn modelId="{9E381591-5EF0-D14C-9AB5-1AE0D4CBBC76}" type="presOf" srcId="{BC4D024E-0AD2-DF4A-95E8-A05E1E468029}" destId="{D4E6E977-C7A0-9549-873E-E9A742C6ECE5}" srcOrd="0" destOrd="0" presId="urn:microsoft.com/office/officeart/2005/8/layout/process4"/>
    <dgm:cxn modelId="{D51AAEC3-C646-D94F-B5C7-C553E331A1A2}" type="presOf" srcId="{57B0E50C-D85D-0943-A36E-842E8176F229}" destId="{B88937AB-B580-F34F-AE1B-4C6D12758D91}" srcOrd="0" destOrd="0" presId="urn:microsoft.com/office/officeart/2005/8/layout/process4"/>
    <dgm:cxn modelId="{FCB8175C-B618-024D-9344-FC2890BFD357}" type="presOf" srcId="{38B42F2E-62DB-CE46-8362-415A725ABB7C}" destId="{24B7B846-B538-4E42-B463-019FD45C202F}" srcOrd="0" destOrd="0" presId="urn:microsoft.com/office/officeart/2005/8/layout/process4"/>
    <dgm:cxn modelId="{76D86275-6A57-B742-A5ED-2103E2AF7C98}" type="presOf" srcId="{3B7075F6-FB99-CE41-A640-D14FA74DF5B3}" destId="{85AB39FB-59DF-0245-A4C6-1BA9AFEF9D15}" srcOrd="1" destOrd="0" presId="urn:microsoft.com/office/officeart/2005/8/layout/process4"/>
    <dgm:cxn modelId="{9621BF5A-5A47-794F-A5D9-D425867541B2}" type="presOf" srcId="{BADD5172-F871-CA4C-AFC6-0CE4FD9761EB}" destId="{DF44FE76-48EA-5343-8CBE-CBD3631ACA6B}" srcOrd="0" destOrd="0" presId="urn:microsoft.com/office/officeart/2005/8/layout/process4"/>
    <dgm:cxn modelId="{E64F9EBB-395D-BF41-A508-7A5E786B2866}" srcId="{BADD5172-F871-CA4C-AFC6-0CE4FD9761EB}" destId="{307165E4-8FC7-954A-AA66-9DF74383956A}" srcOrd="0" destOrd="0" parTransId="{9140E82C-1F7D-DF4C-9655-DEC2C7260E43}" sibTransId="{EA348DB3-1A8D-D84D-9430-B82A8E10BB8B}"/>
    <dgm:cxn modelId="{87495E64-48B5-A643-88CE-EC09BA68EA9F}" srcId="{BADD5172-F871-CA4C-AFC6-0CE4FD9761EB}" destId="{38B42F2E-62DB-CE46-8362-415A725ABB7C}" srcOrd="1" destOrd="0" parTransId="{C5A93363-A9EC-6A48-97E9-53469B4CCD40}" sibTransId="{4AFE83F2-B6BF-4B4C-8377-8BC11011D156}"/>
    <dgm:cxn modelId="{1FD36366-4E54-DF44-BDD7-C59FA2A60A38}" type="presOf" srcId="{307165E4-8FC7-954A-AA66-9DF74383956A}" destId="{A61EAA39-0608-A542-AA85-F912ABCBEB3A}" srcOrd="0" destOrd="0" presId="urn:microsoft.com/office/officeart/2005/8/layout/process4"/>
    <dgm:cxn modelId="{0F69F07A-EAA4-014A-A3D1-12CDE2413AEC}" type="presOf" srcId="{3B7075F6-FB99-CE41-A640-D14FA74DF5B3}" destId="{C3C43F3F-3832-E849-978C-2E7497608C96}" srcOrd="0" destOrd="0" presId="urn:microsoft.com/office/officeart/2005/8/layout/process4"/>
    <dgm:cxn modelId="{E2455DD0-2B1B-074A-A864-50A8E7765ADC}" srcId="{3B7075F6-FB99-CE41-A640-D14FA74DF5B3}" destId="{57B0E50C-D85D-0943-A36E-842E8176F229}" srcOrd="0" destOrd="0" parTransId="{D7693DE0-7C16-DB4D-AF86-EE8F876BE8DF}" sibTransId="{BB99F868-909D-7F44-9FB2-F4141FD38572}"/>
    <dgm:cxn modelId="{BE4637B2-BAA4-9C40-A0B8-B3EC1B6D6E1A}" type="presParOf" srcId="{DF44FE76-48EA-5343-8CBE-CBD3631ACA6B}" destId="{9A98D6D7-DD4A-B64A-AA1E-0119392E7F14}" srcOrd="0" destOrd="0" presId="urn:microsoft.com/office/officeart/2005/8/layout/process4"/>
    <dgm:cxn modelId="{276A4FDD-C59A-504F-A44C-5DDC3BA15E90}" type="presParOf" srcId="{9A98D6D7-DD4A-B64A-AA1E-0119392E7F14}" destId="{C3C43F3F-3832-E849-978C-2E7497608C96}" srcOrd="0" destOrd="0" presId="urn:microsoft.com/office/officeart/2005/8/layout/process4"/>
    <dgm:cxn modelId="{80695145-04A2-5141-8CE1-68C5ED6EA4C0}" type="presParOf" srcId="{9A98D6D7-DD4A-B64A-AA1E-0119392E7F14}" destId="{85AB39FB-59DF-0245-A4C6-1BA9AFEF9D15}" srcOrd="1" destOrd="0" presId="urn:microsoft.com/office/officeart/2005/8/layout/process4"/>
    <dgm:cxn modelId="{B514B362-4572-5542-93C4-E082DE4ABF06}" type="presParOf" srcId="{9A98D6D7-DD4A-B64A-AA1E-0119392E7F14}" destId="{80E966AA-87D8-4446-AB15-E8C02AA25B91}" srcOrd="2" destOrd="0" presId="urn:microsoft.com/office/officeart/2005/8/layout/process4"/>
    <dgm:cxn modelId="{1C931D8A-24C4-5541-AAF0-3B8E532C7D49}" type="presParOf" srcId="{80E966AA-87D8-4446-AB15-E8C02AA25B91}" destId="{B88937AB-B580-F34F-AE1B-4C6D12758D91}" srcOrd="0" destOrd="0" presId="urn:microsoft.com/office/officeart/2005/8/layout/process4"/>
    <dgm:cxn modelId="{39EDA103-8C4E-2D48-A74E-C4EF83D645B9}" type="presParOf" srcId="{DF44FE76-48EA-5343-8CBE-CBD3631ACA6B}" destId="{0CC56CF3-1D15-FE47-B329-3BC580F01F4A}" srcOrd="1" destOrd="0" presId="urn:microsoft.com/office/officeart/2005/8/layout/process4"/>
    <dgm:cxn modelId="{C89BF998-AE34-D540-AB25-616925E95340}" type="presParOf" srcId="{DF44FE76-48EA-5343-8CBE-CBD3631ACA6B}" destId="{6B80EB6C-A5E0-9C46-9761-2792BFE436D4}" srcOrd="2" destOrd="0" presId="urn:microsoft.com/office/officeart/2005/8/layout/process4"/>
    <dgm:cxn modelId="{629F3AF2-DA15-E24C-8156-97B4E054EB15}" type="presParOf" srcId="{6B80EB6C-A5E0-9C46-9761-2792BFE436D4}" destId="{24B7B846-B538-4E42-B463-019FD45C202F}" srcOrd="0" destOrd="0" presId="urn:microsoft.com/office/officeart/2005/8/layout/process4"/>
    <dgm:cxn modelId="{FDDFE104-EFF6-BA43-B42C-248050C1A99C}" type="presParOf" srcId="{6B80EB6C-A5E0-9C46-9761-2792BFE436D4}" destId="{F1004451-EFDB-684A-95EE-806F502F65A8}" srcOrd="1" destOrd="0" presId="urn:microsoft.com/office/officeart/2005/8/layout/process4"/>
    <dgm:cxn modelId="{00F2947E-D88E-DF46-A817-34FE855A7072}" type="presParOf" srcId="{6B80EB6C-A5E0-9C46-9761-2792BFE436D4}" destId="{9B845DC4-0FAD-7645-89AB-D48C559DB4CC}" srcOrd="2" destOrd="0" presId="urn:microsoft.com/office/officeart/2005/8/layout/process4"/>
    <dgm:cxn modelId="{A71601DF-79D5-0E43-8A11-4038B3E5BE37}" type="presParOf" srcId="{9B845DC4-0FAD-7645-89AB-D48C559DB4CC}" destId="{96AB6710-2EEC-8241-97F4-99042AEB2473}" srcOrd="0" destOrd="0" presId="urn:microsoft.com/office/officeart/2005/8/layout/process4"/>
    <dgm:cxn modelId="{AEAB4847-AF72-CC4C-BBCC-0946D0AC9C7B}" type="presParOf" srcId="{DF44FE76-48EA-5343-8CBE-CBD3631ACA6B}" destId="{F32D84F1-782D-0140-BD6E-8A7A1608303A}" srcOrd="3" destOrd="0" presId="urn:microsoft.com/office/officeart/2005/8/layout/process4"/>
    <dgm:cxn modelId="{26B36085-4911-7E49-BC69-29E163DA9799}" type="presParOf" srcId="{DF44FE76-48EA-5343-8CBE-CBD3631ACA6B}" destId="{6952F375-7750-EB4C-B354-4D484C729154}" srcOrd="4" destOrd="0" presId="urn:microsoft.com/office/officeart/2005/8/layout/process4"/>
    <dgm:cxn modelId="{26B0DADA-2714-2E48-8E63-D04B10156248}" type="presParOf" srcId="{6952F375-7750-EB4C-B354-4D484C729154}" destId="{A61EAA39-0608-A542-AA85-F912ABCBEB3A}" srcOrd="0" destOrd="0" presId="urn:microsoft.com/office/officeart/2005/8/layout/process4"/>
    <dgm:cxn modelId="{C143F102-107B-494D-97E6-109109E84AA7}" type="presParOf" srcId="{6952F375-7750-EB4C-B354-4D484C729154}" destId="{E23630B8-2093-3D41-BE66-CD78F00D0158}" srcOrd="1" destOrd="0" presId="urn:microsoft.com/office/officeart/2005/8/layout/process4"/>
    <dgm:cxn modelId="{7373D652-29AA-D24A-8AE3-94BDDAB4361F}" type="presParOf" srcId="{6952F375-7750-EB4C-B354-4D484C729154}" destId="{A94ABFEF-26FF-B741-BF7D-73849BD9AB17}" srcOrd="2" destOrd="0" presId="urn:microsoft.com/office/officeart/2005/8/layout/process4"/>
    <dgm:cxn modelId="{AF64DC57-470E-B64D-8909-D57BC5D0CF31}" type="presParOf" srcId="{A94ABFEF-26FF-B741-BF7D-73849BD9AB17}" destId="{D4E6E977-C7A0-9549-873E-E9A742C6ECE5}"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ADD5172-F871-CA4C-AFC6-0CE4FD9761EB}" type="doc">
      <dgm:prSet loTypeId="urn:microsoft.com/office/officeart/2005/8/layout/process4" loCatId="process" qsTypeId="urn:microsoft.com/office/officeart/2005/8/quickstyle/3D3" qsCatId="3D" csTypeId="urn:microsoft.com/office/officeart/2005/8/colors/accent1_2" csCatId="accent1" phldr="1"/>
      <dgm:spPr/>
      <dgm:t>
        <a:bodyPr/>
        <a:lstStyle/>
        <a:p>
          <a:endParaRPr lang="en-US"/>
        </a:p>
      </dgm:t>
    </dgm:pt>
    <dgm:pt modelId="{307165E4-8FC7-954A-AA66-9DF74383956A}">
      <dgm:prSet phldrT="[Text]" custT="1"/>
      <dgm:spPr/>
      <dgm:t>
        <a:bodyPr/>
        <a:lstStyle/>
        <a:p>
          <a:r>
            <a:rPr lang="en-US" sz="2800">
              <a:solidFill>
                <a:schemeClr val="tx1"/>
              </a:solidFill>
            </a:rPr>
            <a:t>Identify desired results</a:t>
          </a:r>
        </a:p>
      </dgm:t>
    </dgm:pt>
    <dgm:pt modelId="{9140E82C-1F7D-DF4C-9655-DEC2C7260E43}" type="parTrans" cxnId="{E64F9EBB-395D-BF41-A508-7A5E786B2866}">
      <dgm:prSet/>
      <dgm:spPr/>
      <dgm:t>
        <a:bodyPr/>
        <a:lstStyle/>
        <a:p>
          <a:endParaRPr lang="en-US"/>
        </a:p>
      </dgm:t>
    </dgm:pt>
    <dgm:pt modelId="{EA348DB3-1A8D-D84D-9430-B82A8E10BB8B}" type="sibTrans" cxnId="{E64F9EBB-395D-BF41-A508-7A5E786B2866}">
      <dgm:prSet/>
      <dgm:spPr/>
      <dgm:t>
        <a:bodyPr/>
        <a:lstStyle/>
        <a:p>
          <a:endParaRPr lang="en-US"/>
        </a:p>
      </dgm:t>
    </dgm:pt>
    <dgm:pt modelId="{BC4D024E-0AD2-DF4A-95E8-A05E1E468029}">
      <dgm:prSet phldrT="[Text]"/>
      <dgm:spPr/>
      <dgm:t>
        <a:bodyPr/>
        <a:lstStyle/>
        <a:p>
          <a:r>
            <a:rPr lang="en-US"/>
            <a:t>What are the goals?</a:t>
          </a:r>
        </a:p>
      </dgm:t>
    </dgm:pt>
    <dgm:pt modelId="{A8A45F7F-E7F7-2246-AFBB-72FA7A740D9A}" type="parTrans" cxnId="{C8815289-1665-694B-9699-16C74259E93C}">
      <dgm:prSet/>
      <dgm:spPr/>
      <dgm:t>
        <a:bodyPr/>
        <a:lstStyle/>
        <a:p>
          <a:endParaRPr lang="en-US"/>
        </a:p>
      </dgm:t>
    </dgm:pt>
    <dgm:pt modelId="{DCFD0039-083B-2C4D-A896-F3760539ED4C}" type="sibTrans" cxnId="{C8815289-1665-694B-9699-16C74259E93C}">
      <dgm:prSet/>
      <dgm:spPr/>
      <dgm:t>
        <a:bodyPr/>
        <a:lstStyle/>
        <a:p>
          <a:endParaRPr lang="en-US"/>
        </a:p>
      </dgm:t>
    </dgm:pt>
    <dgm:pt modelId="{38B42F2E-62DB-CE46-8362-415A725ABB7C}">
      <dgm:prSet phldrT="[Text]" custT="1"/>
      <dgm:spPr/>
      <dgm:t>
        <a:bodyPr/>
        <a:lstStyle/>
        <a:p>
          <a:r>
            <a:rPr lang="en-US" sz="2800"/>
            <a:t>Determine acceptable evidence</a:t>
          </a:r>
        </a:p>
      </dgm:t>
    </dgm:pt>
    <dgm:pt modelId="{C5A93363-A9EC-6A48-97E9-53469B4CCD40}" type="parTrans" cxnId="{87495E64-48B5-A643-88CE-EC09BA68EA9F}">
      <dgm:prSet/>
      <dgm:spPr/>
      <dgm:t>
        <a:bodyPr/>
        <a:lstStyle/>
        <a:p>
          <a:endParaRPr lang="en-US"/>
        </a:p>
      </dgm:t>
    </dgm:pt>
    <dgm:pt modelId="{4AFE83F2-B6BF-4B4C-8377-8BC11011D156}" type="sibTrans" cxnId="{87495E64-48B5-A643-88CE-EC09BA68EA9F}">
      <dgm:prSet/>
      <dgm:spPr/>
      <dgm:t>
        <a:bodyPr/>
        <a:lstStyle/>
        <a:p>
          <a:endParaRPr lang="en-US"/>
        </a:p>
      </dgm:t>
    </dgm:pt>
    <dgm:pt modelId="{E8598197-8E65-2843-B12F-05DC5507BA7F}">
      <dgm:prSet phldrT="[Text]"/>
      <dgm:spPr/>
      <dgm:t>
        <a:bodyPr/>
        <a:lstStyle/>
        <a:p>
          <a:r>
            <a:rPr lang="en-US" dirty="0"/>
            <a:t>How will you and learners know </a:t>
          </a:r>
          <a:r>
            <a:rPr lang="en-US" dirty="0" smtClean="0"/>
            <a:t>they reached </a:t>
          </a:r>
          <a:r>
            <a:rPr lang="en-US" dirty="0"/>
            <a:t>the goals?</a:t>
          </a:r>
          <a:endParaRPr lang="en-US"/>
        </a:p>
      </dgm:t>
    </dgm:pt>
    <dgm:pt modelId="{B2F606BA-2567-0D41-96A8-1DDA6FB77AFD}" type="parTrans" cxnId="{1611B75E-5E18-7B4C-82B4-BEB9DA996B9E}">
      <dgm:prSet/>
      <dgm:spPr/>
      <dgm:t>
        <a:bodyPr/>
        <a:lstStyle/>
        <a:p>
          <a:endParaRPr lang="en-US"/>
        </a:p>
      </dgm:t>
    </dgm:pt>
    <dgm:pt modelId="{A545047F-8DA8-4D4F-A717-4223ADFA27AF}" type="sibTrans" cxnId="{1611B75E-5E18-7B4C-82B4-BEB9DA996B9E}">
      <dgm:prSet/>
      <dgm:spPr/>
      <dgm:t>
        <a:bodyPr/>
        <a:lstStyle/>
        <a:p>
          <a:endParaRPr lang="en-US"/>
        </a:p>
      </dgm:t>
    </dgm:pt>
    <dgm:pt modelId="{3B7075F6-FB99-CE41-A640-D14FA74DF5B3}">
      <dgm:prSet phldrT="[Text]" custT="1"/>
      <dgm:spPr/>
      <dgm:t>
        <a:bodyPr/>
        <a:lstStyle/>
        <a:p>
          <a:r>
            <a:rPr lang="en-US" sz="2800">
              <a:solidFill>
                <a:srgbClr val="FFFFFF"/>
              </a:solidFill>
            </a:rPr>
            <a:t>Plan learning experiences and instruction</a:t>
          </a:r>
        </a:p>
      </dgm:t>
    </dgm:pt>
    <dgm:pt modelId="{DB832FF5-B09F-C24B-A354-FB907E4A2727}" type="parTrans" cxnId="{0996C3D1-6D6D-9145-B06C-4E78516FCFCB}">
      <dgm:prSet/>
      <dgm:spPr/>
      <dgm:t>
        <a:bodyPr/>
        <a:lstStyle/>
        <a:p>
          <a:endParaRPr lang="en-US"/>
        </a:p>
      </dgm:t>
    </dgm:pt>
    <dgm:pt modelId="{2B1C4E03-85FF-224B-8727-C20072291309}" type="sibTrans" cxnId="{0996C3D1-6D6D-9145-B06C-4E78516FCFCB}">
      <dgm:prSet/>
      <dgm:spPr/>
      <dgm:t>
        <a:bodyPr/>
        <a:lstStyle/>
        <a:p>
          <a:endParaRPr lang="en-US"/>
        </a:p>
      </dgm:t>
    </dgm:pt>
    <dgm:pt modelId="{57B0E50C-D85D-0943-A36E-842E8176F229}">
      <dgm:prSet phldrT="[Text]"/>
      <dgm:spPr/>
      <dgm:t>
        <a:bodyPr/>
        <a:lstStyle/>
        <a:p>
          <a:r>
            <a:rPr lang="en-US"/>
            <a:t>What does it take to get there?</a:t>
          </a:r>
        </a:p>
      </dgm:t>
    </dgm:pt>
    <dgm:pt modelId="{D7693DE0-7C16-DB4D-AF86-EE8F876BE8DF}" type="parTrans" cxnId="{E2455DD0-2B1B-074A-A864-50A8E7765ADC}">
      <dgm:prSet/>
      <dgm:spPr/>
      <dgm:t>
        <a:bodyPr/>
        <a:lstStyle/>
        <a:p>
          <a:endParaRPr lang="en-US"/>
        </a:p>
      </dgm:t>
    </dgm:pt>
    <dgm:pt modelId="{BB99F868-909D-7F44-9FB2-F4141FD38572}" type="sibTrans" cxnId="{E2455DD0-2B1B-074A-A864-50A8E7765ADC}">
      <dgm:prSet/>
      <dgm:spPr/>
      <dgm:t>
        <a:bodyPr/>
        <a:lstStyle/>
        <a:p>
          <a:endParaRPr lang="en-US"/>
        </a:p>
      </dgm:t>
    </dgm:pt>
    <dgm:pt modelId="{DF44FE76-48EA-5343-8CBE-CBD3631ACA6B}" type="pres">
      <dgm:prSet presAssocID="{BADD5172-F871-CA4C-AFC6-0CE4FD9761EB}" presName="Name0" presStyleCnt="0">
        <dgm:presLayoutVars>
          <dgm:dir/>
          <dgm:animLvl val="lvl"/>
          <dgm:resizeHandles val="exact"/>
        </dgm:presLayoutVars>
      </dgm:prSet>
      <dgm:spPr/>
      <dgm:t>
        <a:bodyPr/>
        <a:lstStyle/>
        <a:p>
          <a:endParaRPr lang="en-US"/>
        </a:p>
      </dgm:t>
    </dgm:pt>
    <dgm:pt modelId="{9A98D6D7-DD4A-B64A-AA1E-0119392E7F14}" type="pres">
      <dgm:prSet presAssocID="{3B7075F6-FB99-CE41-A640-D14FA74DF5B3}" presName="boxAndChildren" presStyleCnt="0"/>
      <dgm:spPr/>
      <dgm:t>
        <a:bodyPr/>
        <a:lstStyle/>
        <a:p>
          <a:endParaRPr lang="en-US"/>
        </a:p>
      </dgm:t>
    </dgm:pt>
    <dgm:pt modelId="{C3C43F3F-3832-E849-978C-2E7497608C96}" type="pres">
      <dgm:prSet presAssocID="{3B7075F6-FB99-CE41-A640-D14FA74DF5B3}" presName="parentTextBox" presStyleLbl="node1" presStyleIdx="0" presStyleCnt="3"/>
      <dgm:spPr/>
      <dgm:t>
        <a:bodyPr/>
        <a:lstStyle/>
        <a:p>
          <a:endParaRPr lang="en-US"/>
        </a:p>
      </dgm:t>
    </dgm:pt>
    <dgm:pt modelId="{85AB39FB-59DF-0245-A4C6-1BA9AFEF9D15}" type="pres">
      <dgm:prSet presAssocID="{3B7075F6-FB99-CE41-A640-D14FA74DF5B3}" presName="entireBox" presStyleLbl="node1" presStyleIdx="0" presStyleCnt="3"/>
      <dgm:spPr/>
      <dgm:t>
        <a:bodyPr/>
        <a:lstStyle/>
        <a:p>
          <a:endParaRPr lang="en-US"/>
        </a:p>
      </dgm:t>
    </dgm:pt>
    <dgm:pt modelId="{80E966AA-87D8-4446-AB15-E8C02AA25B91}" type="pres">
      <dgm:prSet presAssocID="{3B7075F6-FB99-CE41-A640-D14FA74DF5B3}" presName="descendantBox" presStyleCnt="0"/>
      <dgm:spPr/>
      <dgm:t>
        <a:bodyPr/>
        <a:lstStyle/>
        <a:p>
          <a:endParaRPr lang="en-US"/>
        </a:p>
      </dgm:t>
    </dgm:pt>
    <dgm:pt modelId="{B88937AB-B580-F34F-AE1B-4C6D12758D91}" type="pres">
      <dgm:prSet presAssocID="{57B0E50C-D85D-0943-A36E-842E8176F229}" presName="childTextBox" presStyleLbl="fgAccFollowNode1" presStyleIdx="0" presStyleCnt="3">
        <dgm:presLayoutVars>
          <dgm:bulletEnabled val="1"/>
        </dgm:presLayoutVars>
      </dgm:prSet>
      <dgm:spPr/>
      <dgm:t>
        <a:bodyPr/>
        <a:lstStyle/>
        <a:p>
          <a:endParaRPr lang="en-US"/>
        </a:p>
      </dgm:t>
    </dgm:pt>
    <dgm:pt modelId="{0CC56CF3-1D15-FE47-B329-3BC580F01F4A}" type="pres">
      <dgm:prSet presAssocID="{4AFE83F2-B6BF-4B4C-8377-8BC11011D156}" presName="sp" presStyleCnt="0"/>
      <dgm:spPr/>
      <dgm:t>
        <a:bodyPr/>
        <a:lstStyle/>
        <a:p>
          <a:endParaRPr lang="en-US"/>
        </a:p>
      </dgm:t>
    </dgm:pt>
    <dgm:pt modelId="{6B80EB6C-A5E0-9C46-9761-2792BFE436D4}" type="pres">
      <dgm:prSet presAssocID="{38B42F2E-62DB-CE46-8362-415A725ABB7C}" presName="arrowAndChildren" presStyleCnt="0"/>
      <dgm:spPr/>
      <dgm:t>
        <a:bodyPr/>
        <a:lstStyle/>
        <a:p>
          <a:endParaRPr lang="en-US"/>
        </a:p>
      </dgm:t>
    </dgm:pt>
    <dgm:pt modelId="{24B7B846-B538-4E42-B463-019FD45C202F}" type="pres">
      <dgm:prSet presAssocID="{38B42F2E-62DB-CE46-8362-415A725ABB7C}" presName="parentTextArrow" presStyleLbl="node1" presStyleIdx="0" presStyleCnt="3"/>
      <dgm:spPr/>
      <dgm:t>
        <a:bodyPr/>
        <a:lstStyle/>
        <a:p>
          <a:endParaRPr lang="en-US"/>
        </a:p>
      </dgm:t>
    </dgm:pt>
    <dgm:pt modelId="{F1004451-EFDB-684A-95EE-806F502F65A8}" type="pres">
      <dgm:prSet presAssocID="{38B42F2E-62DB-CE46-8362-415A725ABB7C}" presName="arrow" presStyleLbl="node1" presStyleIdx="1" presStyleCnt="3"/>
      <dgm:spPr/>
      <dgm:t>
        <a:bodyPr/>
        <a:lstStyle/>
        <a:p>
          <a:endParaRPr lang="en-US"/>
        </a:p>
      </dgm:t>
    </dgm:pt>
    <dgm:pt modelId="{9B845DC4-0FAD-7645-89AB-D48C559DB4CC}" type="pres">
      <dgm:prSet presAssocID="{38B42F2E-62DB-CE46-8362-415A725ABB7C}" presName="descendantArrow" presStyleCnt="0"/>
      <dgm:spPr/>
      <dgm:t>
        <a:bodyPr/>
        <a:lstStyle/>
        <a:p>
          <a:endParaRPr lang="en-US"/>
        </a:p>
      </dgm:t>
    </dgm:pt>
    <dgm:pt modelId="{96AB6710-2EEC-8241-97F4-99042AEB2473}" type="pres">
      <dgm:prSet presAssocID="{E8598197-8E65-2843-B12F-05DC5507BA7F}" presName="childTextArrow" presStyleLbl="fgAccFollowNode1" presStyleIdx="1" presStyleCnt="3">
        <dgm:presLayoutVars>
          <dgm:bulletEnabled val="1"/>
        </dgm:presLayoutVars>
      </dgm:prSet>
      <dgm:spPr/>
      <dgm:t>
        <a:bodyPr/>
        <a:lstStyle/>
        <a:p>
          <a:endParaRPr lang="en-US"/>
        </a:p>
      </dgm:t>
    </dgm:pt>
    <dgm:pt modelId="{F32D84F1-782D-0140-BD6E-8A7A1608303A}" type="pres">
      <dgm:prSet presAssocID="{EA348DB3-1A8D-D84D-9430-B82A8E10BB8B}" presName="sp" presStyleCnt="0"/>
      <dgm:spPr/>
      <dgm:t>
        <a:bodyPr/>
        <a:lstStyle/>
        <a:p>
          <a:endParaRPr lang="en-US"/>
        </a:p>
      </dgm:t>
    </dgm:pt>
    <dgm:pt modelId="{6952F375-7750-EB4C-B354-4D484C729154}" type="pres">
      <dgm:prSet presAssocID="{307165E4-8FC7-954A-AA66-9DF74383956A}" presName="arrowAndChildren" presStyleCnt="0"/>
      <dgm:spPr/>
      <dgm:t>
        <a:bodyPr/>
        <a:lstStyle/>
        <a:p>
          <a:endParaRPr lang="en-US"/>
        </a:p>
      </dgm:t>
    </dgm:pt>
    <dgm:pt modelId="{A61EAA39-0608-A542-AA85-F912ABCBEB3A}" type="pres">
      <dgm:prSet presAssocID="{307165E4-8FC7-954A-AA66-9DF74383956A}" presName="parentTextArrow" presStyleLbl="node1" presStyleIdx="1" presStyleCnt="3"/>
      <dgm:spPr/>
      <dgm:t>
        <a:bodyPr/>
        <a:lstStyle/>
        <a:p>
          <a:endParaRPr lang="en-US"/>
        </a:p>
      </dgm:t>
    </dgm:pt>
    <dgm:pt modelId="{E23630B8-2093-3D41-BE66-CD78F00D0158}" type="pres">
      <dgm:prSet presAssocID="{307165E4-8FC7-954A-AA66-9DF74383956A}" presName="arrow" presStyleLbl="node1" presStyleIdx="2" presStyleCnt="3" custLinFactNeighborX="-12037" custLinFactNeighborY="-4477"/>
      <dgm:spPr/>
      <dgm:t>
        <a:bodyPr/>
        <a:lstStyle/>
        <a:p>
          <a:endParaRPr lang="en-US"/>
        </a:p>
      </dgm:t>
    </dgm:pt>
    <dgm:pt modelId="{A94ABFEF-26FF-B741-BF7D-73849BD9AB17}" type="pres">
      <dgm:prSet presAssocID="{307165E4-8FC7-954A-AA66-9DF74383956A}" presName="descendantArrow" presStyleCnt="0"/>
      <dgm:spPr/>
      <dgm:t>
        <a:bodyPr/>
        <a:lstStyle/>
        <a:p>
          <a:endParaRPr lang="en-US"/>
        </a:p>
      </dgm:t>
    </dgm:pt>
    <dgm:pt modelId="{D4E6E977-C7A0-9549-873E-E9A742C6ECE5}" type="pres">
      <dgm:prSet presAssocID="{BC4D024E-0AD2-DF4A-95E8-A05E1E468029}" presName="childTextArrow" presStyleLbl="fgAccFollowNode1" presStyleIdx="2" presStyleCnt="3">
        <dgm:presLayoutVars>
          <dgm:bulletEnabled val="1"/>
        </dgm:presLayoutVars>
      </dgm:prSet>
      <dgm:spPr/>
      <dgm:t>
        <a:bodyPr/>
        <a:lstStyle/>
        <a:p>
          <a:endParaRPr lang="en-US"/>
        </a:p>
      </dgm:t>
    </dgm:pt>
  </dgm:ptLst>
  <dgm:cxnLst>
    <dgm:cxn modelId="{D36A1DF7-75FF-374A-BB0D-0A1C3F6C8C3D}" type="presOf" srcId="{E8598197-8E65-2843-B12F-05DC5507BA7F}" destId="{96AB6710-2EEC-8241-97F4-99042AEB2473}" srcOrd="0" destOrd="0" presId="urn:microsoft.com/office/officeart/2005/8/layout/process4"/>
    <dgm:cxn modelId="{2ED8F6D5-3860-E645-8CE8-25DFAB01351F}" type="presOf" srcId="{307165E4-8FC7-954A-AA66-9DF74383956A}" destId="{A61EAA39-0608-A542-AA85-F912ABCBEB3A}" srcOrd="0" destOrd="0" presId="urn:microsoft.com/office/officeart/2005/8/layout/process4"/>
    <dgm:cxn modelId="{0996C3D1-6D6D-9145-B06C-4E78516FCFCB}" srcId="{BADD5172-F871-CA4C-AFC6-0CE4FD9761EB}" destId="{3B7075F6-FB99-CE41-A640-D14FA74DF5B3}" srcOrd="2" destOrd="0" parTransId="{DB832FF5-B09F-C24B-A354-FB907E4A2727}" sibTransId="{2B1C4E03-85FF-224B-8727-C20072291309}"/>
    <dgm:cxn modelId="{6D03FDD2-6EAC-8240-82BB-79DFE79A8BFC}" type="presOf" srcId="{38B42F2E-62DB-CE46-8362-415A725ABB7C}" destId="{24B7B846-B538-4E42-B463-019FD45C202F}" srcOrd="0" destOrd="0" presId="urn:microsoft.com/office/officeart/2005/8/layout/process4"/>
    <dgm:cxn modelId="{1611B75E-5E18-7B4C-82B4-BEB9DA996B9E}" srcId="{38B42F2E-62DB-CE46-8362-415A725ABB7C}" destId="{E8598197-8E65-2843-B12F-05DC5507BA7F}" srcOrd="0" destOrd="0" parTransId="{B2F606BA-2567-0D41-96A8-1DDA6FB77AFD}" sibTransId="{A545047F-8DA8-4D4F-A717-4223ADFA27AF}"/>
    <dgm:cxn modelId="{C8815289-1665-694B-9699-16C74259E93C}" srcId="{307165E4-8FC7-954A-AA66-9DF74383956A}" destId="{BC4D024E-0AD2-DF4A-95E8-A05E1E468029}" srcOrd="0" destOrd="0" parTransId="{A8A45F7F-E7F7-2246-AFBB-72FA7A740D9A}" sibTransId="{DCFD0039-083B-2C4D-A896-F3760539ED4C}"/>
    <dgm:cxn modelId="{AB9D0EB0-4A7B-D948-ABDD-2BA3EEE585A6}" type="presOf" srcId="{57B0E50C-D85D-0943-A36E-842E8176F229}" destId="{B88937AB-B580-F34F-AE1B-4C6D12758D91}" srcOrd="0" destOrd="0" presId="urn:microsoft.com/office/officeart/2005/8/layout/process4"/>
    <dgm:cxn modelId="{E518230C-5427-0F45-87D8-6BDD056B7FDC}" type="presOf" srcId="{BADD5172-F871-CA4C-AFC6-0CE4FD9761EB}" destId="{DF44FE76-48EA-5343-8CBE-CBD3631ACA6B}" srcOrd="0" destOrd="0" presId="urn:microsoft.com/office/officeart/2005/8/layout/process4"/>
    <dgm:cxn modelId="{41407E38-91AD-7740-8650-75948A34D5CF}" type="presOf" srcId="{3B7075F6-FB99-CE41-A640-D14FA74DF5B3}" destId="{85AB39FB-59DF-0245-A4C6-1BA9AFEF9D15}" srcOrd="1" destOrd="0" presId="urn:microsoft.com/office/officeart/2005/8/layout/process4"/>
    <dgm:cxn modelId="{77A163B1-E43D-204F-9C0F-890E6DAC66D1}" type="presOf" srcId="{307165E4-8FC7-954A-AA66-9DF74383956A}" destId="{E23630B8-2093-3D41-BE66-CD78F00D0158}" srcOrd="1" destOrd="0" presId="urn:microsoft.com/office/officeart/2005/8/layout/process4"/>
    <dgm:cxn modelId="{E64F9EBB-395D-BF41-A508-7A5E786B2866}" srcId="{BADD5172-F871-CA4C-AFC6-0CE4FD9761EB}" destId="{307165E4-8FC7-954A-AA66-9DF74383956A}" srcOrd="0" destOrd="0" parTransId="{9140E82C-1F7D-DF4C-9655-DEC2C7260E43}" sibTransId="{EA348DB3-1A8D-D84D-9430-B82A8E10BB8B}"/>
    <dgm:cxn modelId="{87495E64-48B5-A643-88CE-EC09BA68EA9F}" srcId="{BADD5172-F871-CA4C-AFC6-0CE4FD9761EB}" destId="{38B42F2E-62DB-CE46-8362-415A725ABB7C}" srcOrd="1" destOrd="0" parTransId="{C5A93363-A9EC-6A48-97E9-53469B4CCD40}" sibTransId="{4AFE83F2-B6BF-4B4C-8377-8BC11011D156}"/>
    <dgm:cxn modelId="{AD830F41-FFFE-614C-B2C9-8E1EC9229938}" type="presOf" srcId="{BC4D024E-0AD2-DF4A-95E8-A05E1E468029}" destId="{D4E6E977-C7A0-9549-873E-E9A742C6ECE5}" srcOrd="0" destOrd="0" presId="urn:microsoft.com/office/officeart/2005/8/layout/process4"/>
    <dgm:cxn modelId="{9F2493FF-4E87-644F-A4F6-7174E1DBCA70}" type="presOf" srcId="{38B42F2E-62DB-CE46-8362-415A725ABB7C}" destId="{F1004451-EFDB-684A-95EE-806F502F65A8}" srcOrd="1" destOrd="0" presId="urn:microsoft.com/office/officeart/2005/8/layout/process4"/>
    <dgm:cxn modelId="{E2455DD0-2B1B-074A-A864-50A8E7765ADC}" srcId="{3B7075F6-FB99-CE41-A640-D14FA74DF5B3}" destId="{57B0E50C-D85D-0943-A36E-842E8176F229}" srcOrd="0" destOrd="0" parTransId="{D7693DE0-7C16-DB4D-AF86-EE8F876BE8DF}" sibTransId="{BB99F868-909D-7F44-9FB2-F4141FD38572}"/>
    <dgm:cxn modelId="{2F2528DD-5FD2-494A-B949-E371BC9838A5}" type="presOf" srcId="{3B7075F6-FB99-CE41-A640-D14FA74DF5B3}" destId="{C3C43F3F-3832-E849-978C-2E7497608C96}" srcOrd="0" destOrd="0" presId="urn:microsoft.com/office/officeart/2005/8/layout/process4"/>
    <dgm:cxn modelId="{C179D78F-38AE-3C4C-92A9-5467E4602287}" type="presParOf" srcId="{DF44FE76-48EA-5343-8CBE-CBD3631ACA6B}" destId="{9A98D6D7-DD4A-B64A-AA1E-0119392E7F14}" srcOrd="0" destOrd="0" presId="urn:microsoft.com/office/officeart/2005/8/layout/process4"/>
    <dgm:cxn modelId="{1CB320F6-EE3E-B340-840D-6212D63C6F41}" type="presParOf" srcId="{9A98D6D7-DD4A-B64A-AA1E-0119392E7F14}" destId="{C3C43F3F-3832-E849-978C-2E7497608C96}" srcOrd="0" destOrd="0" presId="urn:microsoft.com/office/officeart/2005/8/layout/process4"/>
    <dgm:cxn modelId="{70E76866-F6F2-E64B-9E89-EF6053554485}" type="presParOf" srcId="{9A98D6D7-DD4A-B64A-AA1E-0119392E7F14}" destId="{85AB39FB-59DF-0245-A4C6-1BA9AFEF9D15}" srcOrd="1" destOrd="0" presId="urn:microsoft.com/office/officeart/2005/8/layout/process4"/>
    <dgm:cxn modelId="{2DCA73AD-A75D-D24F-BFBB-75065B10ADBD}" type="presParOf" srcId="{9A98D6D7-DD4A-B64A-AA1E-0119392E7F14}" destId="{80E966AA-87D8-4446-AB15-E8C02AA25B91}" srcOrd="2" destOrd="0" presId="urn:microsoft.com/office/officeart/2005/8/layout/process4"/>
    <dgm:cxn modelId="{1DFCC278-29CA-0B40-A9B6-1B6876F434F5}" type="presParOf" srcId="{80E966AA-87D8-4446-AB15-E8C02AA25B91}" destId="{B88937AB-B580-F34F-AE1B-4C6D12758D91}" srcOrd="0" destOrd="0" presId="urn:microsoft.com/office/officeart/2005/8/layout/process4"/>
    <dgm:cxn modelId="{401D8536-434D-0643-A480-B459148BCFAE}" type="presParOf" srcId="{DF44FE76-48EA-5343-8CBE-CBD3631ACA6B}" destId="{0CC56CF3-1D15-FE47-B329-3BC580F01F4A}" srcOrd="1" destOrd="0" presId="urn:microsoft.com/office/officeart/2005/8/layout/process4"/>
    <dgm:cxn modelId="{FD14B6FB-9DF3-4543-BFE4-9BF1ED03610B}" type="presParOf" srcId="{DF44FE76-48EA-5343-8CBE-CBD3631ACA6B}" destId="{6B80EB6C-A5E0-9C46-9761-2792BFE436D4}" srcOrd="2" destOrd="0" presId="urn:microsoft.com/office/officeart/2005/8/layout/process4"/>
    <dgm:cxn modelId="{77EC06D6-9115-FF41-8147-CDB76C153C7C}" type="presParOf" srcId="{6B80EB6C-A5E0-9C46-9761-2792BFE436D4}" destId="{24B7B846-B538-4E42-B463-019FD45C202F}" srcOrd="0" destOrd="0" presId="urn:microsoft.com/office/officeart/2005/8/layout/process4"/>
    <dgm:cxn modelId="{051AAC37-0A65-7B4C-9C81-701A334B571A}" type="presParOf" srcId="{6B80EB6C-A5E0-9C46-9761-2792BFE436D4}" destId="{F1004451-EFDB-684A-95EE-806F502F65A8}" srcOrd="1" destOrd="0" presId="urn:microsoft.com/office/officeart/2005/8/layout/process4"/>
    <dgm:cxn modelId="{ED502B59-0445-CE49-8ECB-BC60E9E0D593}" type="presParOf" srcId="{6B80EB6C-A5E0-9C46-9761-2792BFE436D4}" destId="{9B845DC4-0FAD-7645-89AB-D48C559DB4CC}" srcOrd="2" destOrd="0" presId="urn:microsoft.com/office/officeart/2005/8/layout/process4"/>
    <dgm:cxn modelId="{02E87EBF-D354-2B45-B080-B312B15C347E}" type="presParOf" srcId="{9B845DC4-0FAD-7645-89AB-D48C559DB4CC}" destId="{96AB6710-2EEC-8241-97F4-99042AEB2473}" srcOrd="0" destOrd="0" presId="urn:microsoft.com/office/officeart/2005/8/layout/process4"/>
    <dgm:cxn modelId="{6557A66A-6FF4-B540-84A9-344B1059C646}" type="presParOf" srcId="{DF44FE76-48EA-5343-8CBE-CBD3631ACA6B}" destId="{F32D84F1-782D-0140-BD6E-8A7A1608303A}" srcOrd="3" destOrd="0" presId="urn:microsoft.com/office/officeart/2005/8/layout/process4"/>
    <dgm:cxn modelId="{8BC38B2F-157E-7844-B430-4D7C09FF45CA}" type="presParOf" srcId="{DF44FE76-48EA-5343-8CBE-CBD3631ACA6B}" destId="{6952F375-7750-EB4C-B354-4D484C729154}" srcOrd="4" destOrd="0" presId="urn:microsoft.com/office/officeart/2005/8/layout/process4"/>
    <dgm:cxn modelId="{83D49638-3198-D040-879E-22E177706B9B}" type="presParOf" srcId="{6952F375-7750-EB4C-B354-4D484C729154}" destId="{A61EAA39-0608-A542-AA85-F912ABCBEB3A}" srcOrd="0" destOrd="0" presId="urn:microsoft.com/office/officeart/2005/8/layout/process4"/>
    <dgm:cxn modelId="{CAA9793D-40D3-6B47-B6D2-16242625EFD4}" type="presParOf" srcId="{6952F375-7750-EB4C-B354-4D484C729154}" destId="{E23630B8-2093-3D41-BE66-CD78F00D0158}" srcOrd="1" destOrd="0" presId="urn:microsoft.com/office/officeart/2005/8/layout/process4"/>
    <dgm:cxn modelId="{AE0888F1-55D8-7D43-8ADF-87F19B693E25}" type="presParOf" srcId="{6952F375-7750-EB4C-B354-4D484C729154}" destId="{A94ABFEF-26FF-B741-BF7D-73849BD9AB17}" srcOrd="2" destOrd="0" presId="urn:microsoft.com/office/officeart/2005/8/layout/process4"/>
    <dgm:cxn modelId="{40AE6990-F690-144F-B781-F732EDE95FD7}" type="presParOf" srcId="{A94ABFEF-26FF-B741-BF7D-73849BD9AB17}" destId="{D4E6E977-C7A0-9549-873E-E9A742C6ECE5}"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smtClean="0"/>
            <a:t>Read and/or</a:t>
          </a:r>
          <a:r>
            <a:rPr lang="en-US" baseline="0" dirty="0" smtClean="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smtClean="0"/>
            <a:t>Talk</a:t>
          </a:r>
          <a:r>
            <a:rPr lang="en-US" baseline="0" dirty="0" smtClean="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smtClean="0"/>
            <a:t>Write about it</a:t>
          </a:r>
          <a:endParaRPr lang="en-US" dirty="0"/>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D3CC833E-F628-3544-A975-D96568811E65}" type="presOf" srcId="{C85933CD-E604-D64F-8627-A0B9CE3C3497}" destId="{8003497E-EE36-774C-935C-D3CA34D3025F}" srcOrd="0" destOrd="0" presId="urn:microsoft.com/office/officeart/2009/layout/CircleArrowProcess"/>
    <dgm:cxn modelId="{AC578B9D-83C9-A141-9C3D-C7ECD7BB56C1}" type="presOf" srcId="{62728B36-285D-1041-8245-6EF312590895}" destId="{BAB21BB3-A0F9-B840-9715-1FC76155B0B8}" srcOrd="0" destOrd="0" presId="urn:microsoft.com/office/officeart/2009/layout/CircleArrowProcess"/>
    <dgm:cxn modelId="{D5AE3D75-3B1B-5844-A4F3-1BE5F1F0C511}" type="presOf" srcId="{83844E56-9B84-1F4C-96F3-9E6AED045B69}" destId="{FC40E305-E0DF-C244-8548-A4A2C9105ABA}" srcOrd="0" destOrd="0" presId="urn:microsoft.com/office/officeart/2009/layout/CircleArrowProcess"/>
    <dgm:cxn modelId="{757C55FA-5F31-5E4D-A3AD-679F053D5FD3}" srcId="{83844E56-9B84-1F4C-96F3-9E6AED045B69}" destId="{2D113853-31D9-F64D-BA31-772C5BED6AAC}" srcOrd="2" destOrd="0" parTransId="{95300E27-42E9-054B-ABD5-D7800A91EB51}" sibTransId="{332FBC84-523D-C941-9275-D9ABE95D904D}"/>
    <dgm:cxn modelId="{A61F2F4F-2E5E-DC4C-96AE-FEB6F18C3F48}" type="presOf" srcId="{2D113853-31D9-F64D-BA31-772C5BED6AAC}" destId="{514E6B65-CDE9-034E-9F21-0E51BCCCAB80}" srcOrd="0" destOrd="0" presId="urn:microsoft.com/office/officeart/2009/layout/CircleArrowProcess"/>
    <dgm:cxn modelId="{C6A02BCE-FDB7-514E-A9F0-147ECC54F0D6}" srcId="{83844E56-9B84-1F4C-96F3-9E6AED045B69}" destId="{C85933CD-E604-D64F-8627-A0B9CE3C3497}" srcOrd="1" destOrd="0" parTransId="{853D9F85-F729-7342-9199-0912C49807D1}" sibTransId="{FA60CAD0-D929-2E4E-9A63-24D6B2E55E16}"/>
    <dgm:cxn modelId="{C0131CB6-4997-724E-89F6-B45A3D0A806D}" srcId="{83844E56-9B84-1F4C-96F3-9E6AED045B69}" destId="{62728B36-285D-1041-8245-6EF312590895}" srcOrd="0" destOrd="0" parTransId="{B7E05F71-4441-594B-9FFE-D143BD29F62F}" sibTransId="{8BB41EDE-C564-684F-8179-6E2F4D9BA624}"/>
    <dgm:cxn modelId="{BFD79CDA-5764-AD44-9DB4-D999B2616FDC}" type="presParOf" srcId="{FC40E305-E0DF-C244-8548-A4A2C9105ABA}" destId="{25429000-11BF-5949-B877-FA064F85D68A}" srcOrd="0" destOrd="0" presId="urn:microsoft.com/office/officeart/2009/layout/CircleArrowProcess"/>
    <dgm:cxn modelId="{367B38CD-06B1-5C45-8677-5B80E58AA239}" type="presParOf" srcId="{25429000-11BF-5949-B877-FA064F85D68A}" destId="{F003F09D-0DD9-464D-B63C-6ADC8A4410B3}" srcOrd="0" destOrd="0" presId="urn:microsoft.com/office/officeart/2009/layout/CircleArrowProcess"/>
    <dgm:cxn modelId="{93F9BDF8-812C-9B41-B6F1-2F55E0D0C41D}" type="presParOf" srcId="{FC40E305-E0DF-C244-8548-A4A2C9105ABA}" destId="{BAB21BB3-A0F9-B840-9715-1FC76155B0B8}" srcOrd="1" destOrd="0" presId="urn:microsoft.com/office/officeart/2009/layout/CircleArrowProcess"/>
    <dgm:cxn modelId="{5A467EC2-1322-9149-8377-EB1BCD0DFA9A}" type="presParOf" srcId="{FC40E305-E0DF-C244-8548-A4A2C9105ABA}" destId="{52557BCD-7463-5444-8B0E-9D76B4130D1E}" srcOrd="2" destOrd="0" presId="urn:microsoft.com/office/officeart/2009/layout/CircleArrowProcess"/>
    <dgm:cxn modelId="{C3954F48-A350-2C4C-9DF8-8F2C58280A75}" type="presParOf" srcId="{52557BCD-7463-5444-8B0E-9D76B4130D1E}" destId="{1E86620D-846F-6741-A45E-18D834F1DF08}" srcOrd="0" destOrd="0" presId="urn:microsoft.com/office/officeart/2009/layout/CircleArrowProcess"/>
    <dgm:cxn modelId="{1F1B270E-3AB2-9243-9286-F5E05BAB632A}" type="presParOf" srcId="{FC40E305-E0DF-C244-8548-A4A2C9105ABA}" destId="{8003497E-EE36-774C-935C-D3CA34D3025F}" srcOrd="3" destOrd="0" presId="urn:microsoft.com/office/officeart/2009/layout/CircleArrowProcess"/>
    <dgm:cxn modelId="{B3ABCED2-B4DD-2A46-B5F6-8C4F1F4F2BA1}" type="presParOf" srcId="{FC40E305-E0DF-C244-8548-A4A2C9105ABA}" destId="{40A59447-4FE0-A645-B08E-131F78D3659D}" srcOrd="4" destOrd="0" presId="urn:microsoft.com/office/officeart/2009/layout/CircleArrowProcess"/>
    <dgm:cxn modelId="{DAD9741D-3717-DF41-B57F-53D0AA8A152C}" type="presParOf" srcId="{40A59447-4FE0-A645-B08E-131F78D3659D}" destId="{657DC6E9-F4D5-DC4A-A75B-7281836DEFFA}" srcOrd="0" destOrd="0" presId="urn:microsoft.com/office/officeart/2009/layout/CircleArrowProcess"/>
    <dgm:cxn modelId="{7121BD86-D330-DF47-A13B-8304C5CB39B3}"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B39FB-59DF-0245-A4C6-1BA9AFEF9D15}">
      <dsp:nvSpPr>
        <dsp:cNvPr id="0" name=""/>
        <dsp:cNvSpPr/>
      </dsp:nvSpPr>
      <dsp:spPr>
        <a:xfrm>
          <a:off x="0" y="3406931"/>
          <a:ext cx="8229600" cy="1118231"/>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rgbClr val="FFFFFF"/>
              </a:solidFill>
            </a:rPr>
            <a:t>Plan learning experiences and instruction</a:t>
          </a:r>
        </a:p>
      </dsp:txBody>
      <dsp:txXfrm>
        <a:off x="0" y="3406931"/>
        <a:ext cx="8229600" cy="603844"/>
      </dsp:txXfrm>
    </dsp:sp>
    <dsp:sp modelId="{B88937AB-B580-F34F-AE1B-4C6D12758D91}">
      <dsp:nvSpPr>
        <dsp:cNvPr id="0" name=""/>
        <dsp:cNvSpPr/>
      </dsp:nvSpPr>
      <dsp:spPr>
        <a:xfrm>
          <a:off x="0" y="3988412"/>
          <a:ext cx="8229600" cy="514386"/>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a:t>What does it take to get there?</a:t>
          </a:r>
        </a:p>
      </dsp:txBody>
      <dsp:txXfrm>
        <a:off x="0" y="3988412"/>
        <a:ext cx="8229600" cy="514386"/>
      </dsp:txXfrm>
    </dsp:sp>
    <dsp:sp modelId="{F1004451-EFDB-684A-95EE-806F502F65A8}">
      <dsp:nvSpPr>
        <dsp:cNvPr id="0" name=""/>
        <dsp:cNvSpPr/>
      </dsp:nvSpPr>
      <dsp:spPr>
        <a:xfrm rot="10800000">
          <a:off x="0" y="1703865"/>
          <a:ext cx="8229600" cy="1719839"/>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t>Determine acceptable evidence</a:t>
          </a:r>
        </a:p>
      </dsp:txBody>
      <dsp:txXfrm rot="-10800000">
        <a:off x="0" y="1703865"/>
        <a:ext cx="8229600" cy="603663"/>
      </dsp:txXfrm>
    </dsp:sp>
    <dsp:sp modelId="{96AB6710-2EEC-8241-97F4-99042AEB2473}">
      <dsp:nvSpPr>
        <dsp:cNvPr id="0" name=""/>
        <dsp:cNvSpPr/>
      </dsp:nvSpPr>
      <dsp:spPr>
        <a:xfrm>
          <a:off x="0" y="2307529"/>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dirty="0"/>
            <a:t>How will you and learners know </a:t>
          </a:r>
          <a:r>
            <a:rPr lang="en-US" sz="2600" kern="1200" dirty="0" smtClean="0"/>
            <a:t>they reached </a:t>
          </a:r>
          <a:r>
            <a:rPr lang="en-US" sz="2600" kern="1200" dirty="0"/>
            <a:t>the goals?</a:t>
          </a:r>
          <a:endParaRPr lang="en-US" sz="2600" kern="1200"/>
        </a:p>
      </dsp:txBody>
      <dsp:txXfrm>
        <a:off x="0" y="2307529"/>
        <a:ext cx="8229600" cy="514231"/>
      </dsp:txXfrm>
    </dsp:sp>
    <dsp:sp modelId="{E23630B8-2093-3D41-BE66-CD78F00D0158}">
      <dsp:nvSpPr>
        <dsp:cNvPr id="0" name=""/>
        <dsp:cNvSpPr/>
      </dsp:nvSpPr>
      <dsp:spPr>
        <a:xfrm rot="10800000">
          <a:off x="0" y="0"/>
          <a:ext cx="8229600" cy="1719839"/>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chemeClr val="tx1"/>
              </a:solidFill>
            </a:rPr>
            <a:t>Identify desired results</a:t>
          </a:r>
        </a:p>
      </dsp:txBody>
      <dsp:txXfrm rot="-10800000">
        <a:off x="0" y="0"/>
        <a:ext cx="8229600" cy="603663"/>
      </dsp:txXfrm>
    </dsp:sp>
    <dsp:sp modelId="{D4E6E977-C7A0-9549-873E-E9A742C6ECE5}">
      <dsp:nvSpPr>
        <dsp:cNvPr id="0" name=""/>
        <dsp:cNvSpPr/>
      </dsp:nvSpPr>
      <dsp:spPr>
        <a:xfrm>
          <a:off x="0" y="604463"/>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a:t>What are the goals?</a:t>
          </a:r>
        </a:p>
      </dsp:txBody>
      <dsp:txXfrm>
        <a:off x="0" y="604463"/>
        <a:ext cx="8229600" cy="51423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B39FB-59DF-0245-A4C6-1BA9AFEF9D15}">
      <dsp:nvSpPr>
        <dsp:cNvPr id="0" name=""/>
        <dsp:cNvSpPr/>
      </dsp:nvSpPr>
      <dsp:spPr>
        <a:xfrm>
          <a:off x="0" y="3406931"/>
          <a:ext cx="8229600" cy="1118231"/>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rgbClr val="FFFFFF"/>
              </a:solidFill>
            </a:rPr>
            <a:t>Plan learning experiences and instruction</a:t>
          </a:r>
        </a:p>
      </dsp:txBody>
      <dsp:txXfrm>
        <a:off x="0" y="3406931"/>
        <a:ext cx="8229600" cy="603844"/>
      </dsp:txXfrm>
    </dsp:sp>
    <dsp:sp modelId="{B88937AB-B580-F34F-AE1B-4C6D12758D91}">
      <dsp:nvSpPr>
        <dsp:cNvPr id="0" name=""/>
        <dsp:cNvSpPr/>
      </dsp:nvSpPr>
      <dsp:spPr>
        <a:xfrm>
          <a:off x="0" y="3988412"/>
          <a:ext cx="8229600" cy="514386"/>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a:t>What does it take to get there?</a:t>
          </a:r>
        </a:p>
      </dsp:txBody>
      <dsp:txXfrm>
        <a:off x="0" y="3988412"/>
        <a:ext cx="8229600" cy="514386"/>
      </dsp:txXfrm>
    </dsp:sp>
    <dsp:sp modelId="{F1004451-EFDB-684A-95EE-806F502F65A8}">
      <dsp:nvSpPr>
        <dsp:cNvPr id="0" name=""/>
        <dsp:cNvSpPr/>
      </dsp:nvSpPr>
      <dsp:spPr>
        <a:xfrm rot="10800000">
          <a:off x="0" y="1703865"/>
          <a:ext cx="8229600" cy="1719839"/>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t>Determine acceptable evidence</a:t>
          </a:r>
        </a:p>
      </dsp:txBody>
      <dsp:txXfrm rot="-10800000">
        <a:off x="0" y="1703865"/>
        <a:ext cx="8229600" cy="603663"/>
      </dsp:txXfrm>
    </dsp:sp>
    <dsp:sp modelId="{96AB6710-2EEC-8241-97F4-99042AEB2473}">
      <dsp:nvSpPr>
        <dsp:cNvPr id="0" name=""/>
        <dsp:cNvSpPr/>
      </dsp:nvSpPr>
      <dsp:spPr>
        <a:xfrm>
          <a:off x="0" y="2307529"/>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dirty="0"/>
            <a:t>How will you and learners know </a:t>
          </a:r>
          <a:r>
            <a:rPr lang="en-US" sz="2600" kern="1200" dirty="0" smtClean="0"/>
            <a:t>they reached </a:t>
          </a:r>
          <a:r>
            <a:rPr lang="en-US" sz="2600" kern="1200" dirty="0"/>
            <a:t>the goals?</a:t>
          </a:r>
          <a:endParaRPr lang="en-US" sz="2600" kern="1200"/>
        </a:p>
      </dsp:txBody>
      <dsp:txXfrm>
        <a:off x="0" y="2307529"/>
        <a:ext cx="8229600" cy="514231"/>
      </dsp:txXfrm>
    </dsp:sp>
    <dsp:sp modelId="{E23630B8-2093-3D41-BE66-CD78F00D0158}">
      <dsp:nvSpPr>
        <dsp:cNvPr id="0" name=""/>
        <dsp:cNvSpPr/>
      </dsp:nvSpPr>
      <dsp:spPr>
        <a:xfrm rot="10800000">
          <a:off x="0" y="0"/>
          <a:ext cx="8229600" cy="1719839"/>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chemeClr val="tx1"/>
              </a:solidFill>
            </a:rPr>
            <a:t>Identify desired results</a:t>
          </a:r>
        </a:p>
      </dsp:txBody>
      <dsp:txXfrm rot="-10800000">
        <a:off x="0" y="0"/>
        <a:ext cx="8229600" cy="603663"/>
      </dsp:txXfrm>
    </dsp:sp>
    <dsp:sp modelId="{D4E6E977-C7A0-9549-873E-E9A742C6ECE5}">
      <dsp:nvSpPr>
        <dsp:cNvPr id="0" name=""/>
        <dsp:cNvSpPr/>
      </dsp:nvSpPr>
      <dsp:spPr>
        <a:xfrm>
          <a:off x="0" y="604463"/>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a:t>What are the goals?</a:t>
          </a:r>
        </a:p>
      </dsp:txBody>
      <dsp:txXfrm>
        <a:off x="0" y="604463"/>
        <a:ext cx="8229600" cy="51423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628067" y="0"/>
          <a:ext cx="2520786" cy="252117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496410" y="1203585"/>
          <a:ext cx="2609602" cy="65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Read and/or</a:t>
          </a:r>
          <a:r>
            <a:rPr lang="en-US" sz="2200" kern="1200" baseline="0" dirty="0" smtClean="0"/>
            <a:t> listen 	</a:t>
          </a:r>
          <a:endParaRPr lang="en-US" sz="2200" kern="1200" dirty="0"/>
        </a:p>
      </dsp:txBody>
      <dsp:txXfrm>
        <a:off x="2496410" y="1203585"/>
        <a:ext cx="2609602" cy="658546"/>
      </dsp:txXfrm>
    </dsp:sp>
    <dsp:sp modelId="{1E86620D-846F-6741-A45E-18D834F1DF08}">
      <dsp:nvSpPr>
        <dsp:cNvPr id="0" name=""/>
        <dsp:cNvSpPr/>
      </dsp:nvSpPr>
      <dsp:spPr>
        <a:xfrm>
          <a:off x="1927928" y="1448599"/>
          <a:ext cx="2520786" cy="252117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431487" y="2335026"/>
          <a:ext cx="2291505" cy="788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Talk</a:t>
          </a:r>
          <a:r>
            <a:rPr lang="en-US" sz="2200" kern="1200" baseline="0" dirty="0" smtClean="0"/>
            <a:t> about it	</a:t>
          </a:r>
          <a:endParaRPr lang="en-US" sz="2200" kern="1200" dirty="0"/>
        </a:p>
      </dsp:txBody>
      <dsp:txXfrm>
        <a:off x="2431487" y="2335026"/>
        <a:ext cx="2291505" cy="788119"/>
      </dsp:txXfrm>
    </dsp:sp>
    <dsp:sp modelId="{657DC6E9-F4D5-DC4A-A75B-7281836DEFFA}">
      <dsp:nvSpPr>
        <dsp:cNvPr id="0" name=""/>
        <dsp:cNvSpPr/>
      </dsp:nvSpPr>
      <dsp:spPr>
        <a:xfrm>
          <a:off x="2807481" y="3070548"/>
          <a:ext cx="2165746" cy="2166614"/>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3188558" y="3826271"/>
          <a:ext cx="1400752" cy="700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Write about it</a:t>
          </a:r>
          <a:endParaRPr lang="en-US" sz="2200" kern="1200" dirty="0"/>
        </a:p>
      </dsp:txBody>
      <dsp:txXfrm>
        <a:off x="3188558" y="3826271"/>
        <a:ext cx="1400752" cy="700208"/>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0AFAED-B3F5-F844-A56E-87F9452C9222}" type="datetimeFigureOut">
              <a:rPr lang="en-US"/>
              <a:pPr/>
              <a:t>6/12/17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47FD59-2956-0F45-BC2E-068CF25E3812}" type="slidenum">
              <a: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6D1DBA-CC19-A34B-AD90-A0303634FBDE}" type="datetimeFigureOut">
              <a:rPr lang="en-US"/>
              <a:pPr/>
              <a:t>6/12/17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E35CB3-1955-EF4B-A07F-669D25884C65}" type="slidenum">
              <a:rPr/>
              <a:pPr/>
              <a:t>‹#›</a:t>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1</a:t>
            </a:fld>
            <a:endParaRPr lang="uk-UA"/>
          </a:p>
        </p:txBody>
      </p:sp>
    </p:spTree>
    <p:extLst>
      <p:ext uri="{BB962C8B-B14F-4D97-AF65-F5344CB8AC3E}">
        <p14:creationId xmlns:p14="http://schemas.microsoft.com/office/powerpoint/2010/main" val="21470806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12</a:t>
            </a:fld>
            <a:endParaRPr lang="en-US" dirty="0"/>
          </a:p>
        </p:txBody>
      </p:sp>
    </p:spTree>
    <p:extLst>
      <p:ext uri="{BB962C8B-B14F-4D97-AF65-F5344CB8AC3E}">
        <p14:creationId xmlns:p14="http://schemas.microsoft.com/office/powerpoint/2010/main" val="13306167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13</a:t>
            </a:fld>
            <a:endParaRPr lang="en-US" dirty="0"/>
          </a:p>
        </p:txBody>
      </p:sp>
    </p:spTree>
    <p:extLst>
      <p:ext uri="{BB962C8B-B14F-4D97-AF65-F5344CB8AC3E}">
        <p14:creationId xmlns:p14="http://schemas.microsoft.com/office/powerpoint/2010/main" val="21229332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16</a:t>
            </a:fld>
            <a:endParaRPr lang="en-US" dirty="0"/>
          </a:p>
        </p:txBody>
      </p:sp>
    </p:spTree>
    <p:extLst>
      <p:ext uri="{BB962C8B-B14F-4D97-AF65-F5344CB8AC3E}">
        <p14:creationId xmlns:p14="http://schemas.microsoft.com/office/powerpoint/2010/main" val="9939079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17</a:t>
            </a:fld>
            <a:endParaRPr lang="en-US" dirty="0"/>
          </a:p>
        </p:txBody>
      </p:sp>
    </p:spTree>
    <p:extLst>
      <p:ext uri="{BB962C8B-B14F-4D97-AF65-F5344CB8AC3E}">
        <p14:creationId xmlns:p14="http://schemas.microsoft.com/office/powerpoint/2010/main" val="18363506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18</a:t>
            </a:fld>
            <a:endParaRPr lang="en-US" dirty="0"/>
          </a:p>
        </p:txBody>
      </p:sp>
    </p:spTree>
    <p:extLst>
      <p:ext uri="{BB962C8B-B14F-4D97-AF65-F5344CB8AC3E}">
        <p14:creationId xmlns:p14="http://schemas.microsoft.com/office/powerpoint/2010/main" val="12484726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19</a:t>
            </a:fld>
            <a:endParaRPr lang="en-US" dirty="0"/>
          </a:p>
        </p:txBody>
      </p:sp>
    </p:spTree>
    <p:extLst>
      <p:ext uri="{BB962C8B-B14F-4D97-AF65-F5344CB8AC3E}">
        <p14:creationId xmlns:p14="http://schemas.microsoft.com/office/powerpoint/2010/main" val="20548785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00E48E-9BDC-B84C-8645-B889CCDDD1F1}" type="slidenum">
              <a:rPr lang="en-US"/>
              <a:pPr/>
              <a:t>21</a:t>
            </a:fld>
            <a:endParaRPr lang="en-US" dirty="0"/>
          </a:p>
        </p:txBody>
      </p:sp>
    </p:spTree>
    <p:extLst>
      <p:ext uri="{BB962C8B-B14F-4D97-AF65-F5344CB8AC3E}">
        <p14:creationId xmlns:p14="http://schemas.microsoft.com/office/powerpoint/2010/main" val="13499782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Do</a:t>
            </a:r>
            <a:r>
              <a:rPr lang="en-US" baseline="0"/>
              <a:t> we want a slide like this so that we can say that although we are focusing primarily on Stage 3 for this workshop, we recognized that you have to plan with Stage 1 and 2 in min. </a:t>
            </a:r>
            <a:endParaRPr lang="en-US"/>
          </a:p>
        </p:txBody>
      </p:sp>
      <p:sp>
        <p:nvSpPr>
          <p:cNvPr id="4" name="Slide Number Placeholder 3"/>
          <p:cNvSpPr>
            <a:spLocks noGrp="1"/>
          </p:cNvSpPr>
          <p:nvPr>
            <p:ph type="sldNum" sz="quarter" idx="10"/>
          </p:nvPr>
        </p:nvSpPr>
        <p:spPr/>
        <p:txBody>
          <a:bodyPr/>
          <a:lstStyle/>
          <a:p>
            <a:fld id="{B938CFD0-97DD-4247-AF6C-7D793BEC302B}" type="slidenum">
              <a:rPr lang="en-US" smtClean="0"/>
              <a:pPr/>
              <a:t>23</a:t>
            </a:fld>
            <a:endParaRPr lang="en-US"/>
          </a:p>
        </p:txBody>
      </p:sp>
    </p:spTree>
    <p:extLst>
      <p:ext uri="{BB962C8B-B14F-4D97-AF65-F5344CB8AC3E}">
        <p14:creationId xmlns:p14="http://schemas.microsoft.com/office/powerpoint/2010/main" val="19067750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9B765B3E-0FD1-4940-BF04-1FB1F7B0E15D}" type="slidenum">
              <a:rPr lang="en-US">
                <a:latin typeface="Arial" pitchFamily="-84" charset="0"/>
                <a:ea typeface="ＭＳ Ｐゴシック" pitchFamily="-84" charset="-128"/>
                <a:cs typeface="ＭＳ Ｐゴシック" pitchFamily="-84" charset="-128"/>
              </a:rPr>
              <a:pPr/>
              <a:t>27</a:t>
            </a:fld>
            <a:endParaRPr lang="en-US">
              <a:latin typeface="Arial" pitchFamily="-84" charset="0"/>
              <a:ea typeface="ＭＳ Ｐゴシック" pitchFamily="-84" charset="-128"/>
              <a:cs typeface="ＭＳ Ｐゴシック" pitchFamily="-84" charset="-128"/>
            </a:endParaRPr>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84" charset="0"/>
              <a:ea typeface="ＭＳ Ｐゴシック" pitchFamily="-84" charset="-128"/>
              <a:cs typeface="ＭＳ Ｐゴシック" pitchFamily="-84" charset="-128"/>
            </a:endParaRPr>
          </a:p>
        </p:txBody>
      </p:sp>
    </p:spTree>
    <p:extLst>
      <p:ext uri="{BB962C8B-B14F-4D97-AF65-F5344CB8AC3E}">
        <p14:creationId xmlns:p14="http://schemas.microsoft.com/office/powerpoint/2010/main" val="20765154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DC63874-E894-1B4E-BB8F-D257F6129ED7}" type="slidenum">
              <a:rPr lang="en-US"/>
              <a:pPr/>
              <a:t>33</a:t>
            </a:fld>
            <a:endParaRPr lang="en-US" dirty="0"/>
          </a:p>
        </p:txBody>
      </p:sp>
    </p:spTree>
    <p:extLst>
      <p:ext uri="{BB962C8B-B14F-4D97-AF65-F5344CB8AC3E}">
        <p14:creationId xmlns:p14="http://schemas.microsoft.com/office/powerpoint/2010/main" val="2091866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Will they say it on the streets of Paris?</a:t>
            </a:r>
          </a:p>
        </p:txBody>
      </p:sp>
      <p:sp>
        <p:nvSpPr>
          <p:cNvPr id="4" name="Slide Number Placeholder 3"/>
          <p:cNvSpPr>
            <a:spLocks noGrp="1"/>
          </p:cNvSpPr>
          <p:nvPr>
            <p:ph type="sldNum" sz="quarter" idx="10"/>
          </p:nvPr>
        </p:nvSpPr>
        <p:spPr/>
        <p:txBody>
          <a:bodyPr/>
          <a:lstStyle/>
          <a:p>
            <a:fld id="{81E35CB3-1955-EF4B-A07F-669D25884C65}" type="slidenum">
              <a:rPr/>
              <a:pPr/>
              <a:t>4</a:t>
            </a:fld>
            <a:endParaRPr lang="en-US"/>
          </a:p>
        </p:txBody>
      </p:sp>
    </p:spTree>
    <p:extLst>
      <p:ext uri="{BB962C8B-B14F-4D97-AF65-F5344CB8AC3E}">
        <p14:creationId xmlns:p14="http://schemas.microsoft.com/office/powerpoint/2010/main" val="4136927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Do</a:t>
            </a:r>
            <a:r>
              <a:rPr lang="en-US" baseline="0"/>
              <a:t> we want a slide like this so that we can say that although we are focusing primarily on Stage 3 for this workshop, we recognized that you have to plan with Stage 1 and 2 in min. </a:t>
            </a:r>
            <a:endParaRPr lang="en-US"/>
          </a:p>
        </p:txBody>
      </p:sp>
      <p:sp>
        <p:nvSpPr>
          <p:cNvPr id="4" name="Slide Number Placeholder 3"/>
          <p:cNvSpPr>
            <a:spLocks noGrp="1"/>
          </p:cNvSpPr>
          <p:nvPr>
            <p:ph type="sldNum" sz="quarter" idx="10"/>
          </p:nvPr>
        </p:nvSpPr>
        <p:spPr/>
        <p:txBody>
          <a:bodyPr/>
          <a:lstStyle/>
          <a:p>
            <a:fld id="{B938CFD0-97DD-4247-AF6C-7D793BEC302B}" type="slidenum">
              <a:rPr lang="en-US" smtClean="0"/>
              <a:pPr/>
              <a:t>35</a:t>
            </a:fld>
            <a:endParaRPr lang="en-US"/>
          </a:p>
        </p:txBody>
      </p:sp>
    </p:spTree>
    <p:extLst>
      <p:ext uri="{BB962C8B-B14F-4D97-AF65-F5344CB8AC3E}">
        <p14:creationId xmlns:p14="http://schemas.microsoft.com/office/powerpoint/2010/main" val="13860982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42</a:t>
            </a:fld>
            <a:endParaRPr lang="uk-UA"/>
          </a:p>
        </p:txBody>
      </p:sp>
    </p:spTree>
    <p:extLst>
      <p:ext uri="{BB962C8B-B14F-4D97-AF65-F5344CB8AC3E}">
        <p14:creationId xmlns:p14="http://schemas.microsoft.com/office/powerpoint/2010/main" val="11729075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E1B283F0-431F-4849-8E19-C47E5B29BEF9}" type="slidenum">
              <a:rPr lang="en-US">
                <a:latin typeface="Arial" pitchFamily="-112" charset="0"/>
                <a:ea typeface="ＭＳ Ｐゴシック" pitchFamily="-112" charset="-128"/>
                <a:cs typeface="ＭＳ Ｐゴシック" pitchFamily="-112" charset="-128"/>
              </a:rPr>
              <a:pPr/>
              <a:t>46</a:t>
            </a:fld>
            <a:endParaRPr lang="en-US">
              <a:latin typeface="Arial" pitchFamily="-112" charset="0"/>
              <a:ea typeface="ＭＳ Ｐゴシック" pitchFamily="-112" charset="-128"/>
              <a:cs typeface="ＭＳ Ｐゴシック" pitchFamily="-112" charset="-128"/>
            </a:endParaRPr>
          </a:p>
        </p:txBody>
      </p:sp>
      <p:sp>
        <p:nvSpPr>
          <p:cNvPr id="225283" name="Rectangle 2"/>
          <p:cNvSpPr>
            <a:spLocks noGrp="1" noRot="1" noChangeAspect="1" noChangeArrowheads="1"/>
          </p:cNvSpPr>
          <p:nvPr>
            <p:ph type="sldImg"/>
          </p:nvPr>
        </p:nvSpPr>
        <p:spPr>
          <a:solidFill>
            <a:srgbClr val="FFFFFF"/>
          </a:solidFill>
          <a:ln/>
        </p:spPr>
      </p:sp>
      <p:sp>
        <p:nvSpPr>
          <p:cNvPr id="225284"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858482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E1B283F0-431F-4849-8E19-C47E5B29BEF9}" type="slidenum">
              <a:rPr lang="en-US">
                <a:latin typeface="Arial" pitchFamily="-112" charset="0"/>
                <a:ea typeface="ＭＳ Ｐゴシック" pitchFamily="-112" charset="-128"/>
                <a:cs typeface="ＭＳ Ｐゴシック" pitchFamily="-112" charset="-128"/>
              </a:rPr>
              <a:pPr/>
              <a:t>47</a:t>
            </a:fld>
            <a:endParaRPr lang="en-US">
              <a:latin typeface="Arial" pitchFamily="-112" charset="0"/>
              <a:ea typeface="ＭＳ Ｐゴシック" pitchFamily="-112" charset="-128"/>
              <a:cs typeface="ＭＳ Ｐゴシック" pitchFamily="-112" charset="-128"/>
            </a:endParaRPr>
          </a:p>
        </p:txBody>
      </p:sp>
      <p:sp>
        <p:nvSpPr>
          <p:cNvPr id="225283" name="Rectangle 2"/>
          <p:cNvSpPr>
            <a:spLocks noGrp="1" noRot="1" noChangeAspect="1" noChangeArrowheads="1"/>
          </p:cNvSpPr>
          <p:nvPr>
            <p:ph type="sldImg"/>
          </p:nvPr>
        </p:nvSpPr>
        <p:spPr>
          <a:solidFill>
            <a:srgbClr val="FFFFFF"/>
          </a:solidFill>
          <a:ln/>
        </p:spPr>
      </p:sp>
      <p:sp>
        <p:nvSpPr>
          <p:cNvPr id="225284"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5251177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51</a:t>
            </a:fld>
            <a:endParaRPr lang="uk-UA" dirty="0"/>
          </a:p>
        </p:txBody>
      </p:sp>
    </p:spTree>
    <p:extLst>
      <p:ext uri="{BB962C8B-B14F-4D97-AF65-F5344CB8AC3E}">
        <p14:creationId xmlns:p14="http://schemas.microsoft.com/office/powerpoint/2010/main" val="14199901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C1F1EBD1-9483-8B48-8ABF-BCEABBE305B1}" type="slidenum">
              <a:rPr lang="en-US">
                <a:latin typeface="Arial" pitchFamily="-65" charset="0"/>
                <a:ea typeface="ＭＳ Ｐゴシック" pitchFamily="-65" charset="-128"/>
                <a:cs typeface="ＭＳ Ｐゴシック" pitchFamily="-65" charset="-128"/>
              </a:rPr>
              <a:pPr/>
              <a:t>52</a:t>
            </a:fld>
            <a:endParaRPr lang="en-US">
              <a:latin typeface="Arial" pitchFamily="-65" charset="0"/>
              <a:ea typeface="ＭＳ Ｐゴシック" pitchFamily="-65" charset="-128"/>
              <a:cs typeface="ＭＳ Ｐゴシック" pitchFamily="-65" charset="-128"/>
            </a:endParaRPr>
          </a:p>
        </p:txBody>
      </p:sp>
      <p:sp>
        <p:nvSpPr>
          <p:cNvPr id="94211" name="Rectangle 2"/>
          <p:cNvSpPr>
            <a:spLocks noGrp="1" noRot="1" noChangeAspect="1" noChangeArrowheads="1"/>
          </p:cNvSpPr>
          <p:nvPr>
            <p:ph type="sldImg"/>
          </p:nvPr>
        </p:nvSpPr>
        <p:spPr>
          <a:solidFill>
            <a:srgbClr val="FFFFFF"/>
          </a:solidFill>
          <a:ln/>
        </p:spPr>
      </p:sp>
      <p:sp>
        <p:nvSpPr>
          <p:cNvPr id="9421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8291630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53</a:t>
            </a:fld>
            <a:endParaRPr lang="uk-UA" dirty="0"/>
          </a:p>
        </p:txBody>
      </p:sp>
    </p:spTree>
    <p:extLst>
      <p:ext uri="{BB962C8B-B14F-4D97-AF65-F5344CB8AC3E}">
        <p14:creationId xmlns:p14="http://schemas.microsoft.com/office/powerpoint/2010/main" val="15894458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5B4FCBAF-C49C-D647-8EF2-52D9B80CA880}" type="slidenum">
              <a:rPr lang="en-US">
                <a:latin typeface="Arial" pitchFamily="-101" charset="0"/>
                <a:ea typeface="ＭＳ Ｐゴシック" pitchFamily="-101" charset="-128"/>
                <a:cs typeface="ＭＳ Ｐゴシック" pitchFamily="-101" charset="-128"/>
              </a:rPr>
              <a:pPr/>
              <a:t>55</a:t>
            </a:fld>
            <a:endParaRPr lang="en-US">
              <a:latin typeface="Arial" pitchFamily="-101" charset="0"/>
              <a:ea typeface="ＭＳ Ｐゴシック" pitchFamily="-101" charset="-128"/>
              <a:cs typeface="ＭＳ Ｐゴシック" pitchFamily="-101" charset="-128"/>
            </a:endParaRPr>
          </a:p>
        </p:txBody>
      </p:sp>
      <p:sp>
        <p:nvSpPr>
          <p:cNvPr id="140291" name="Rectangle 2"/>
          <p:cNvSpPr>
            <a:spLocks noGrp="1" noRot="1" noChangeAspect="1" noChangeArrowheads="1"/>
          </p:cNvSpPr>
          <p:nvPr>
            <p:ph type="sldImg"/>
          </p:nvPr>
        </p:nvSpPr>
        <p:spPr>
          <a:solidFill>
            <a:srgbClr val="FFFFFF"/>
          </a:solidFill>
          <a:ln/>
        </p:spPr>
      </p:sp>
      <p:sp>
        <p:nvSpPr>
          <p:cNvPr id="140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01" charset="0"/>
              <a:ea typeface="ＭＳ Ｐゴシック" pitchFamily="-101" charset="-128"/>
              <a:cs typeface="ＭＳ Ｐゴシック" pitchFamily="-101" charset="-128"/>
            </a:endParaRPr>
          </a:p>
        </p:txBody>
      </p:sp>
    </p:spTree>
    <p:extLst>
      <p:ext uri="{BB962C8B-B14F-4D97-AF65-F5344CB8AC3E}">
        <p14:creationId xmlns:p14="http://schemas.microsoft.com/office/powerpoint/2010/main" val="8483028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2FE34A25-1F75-AE44-803D-28C56AE38489}" type="slidenum">
              <a:rPr lang="en-US"/>
              <a:pPr/>
              <a:t>58</a:t>
            </a:fld>
            <a:endParaRPr lang="en-US"/>
          </a:p>
        </p:txBody>
      </p:sp>
      <p:sp>
        <p:nvSpPr>
          <p:cNvPr id="93187" name="Rectangle 2"/>
          <p:cNvSpPr>
            <a:spLocks noGrp="1" noRot="1" noChangeAspect="1" noChangeArrowheads="1"/>
          </p:cNvSpPr>
          <p:nvPr>
            <p:ph type="sldImg"/>
          </p:nvPr>
        </p:nvSpPr>
        <p:spPr>
          <a:solidFill>
            <a:srgbClr val="FFFFFF"/>
          </a:solidFill>
          <a:ln/>
        </p:spPr>
      </p:sp>
      <p:sp>
        <p:nvSpPr>
          <p:cNvPr id="9318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extLst>
      <p:ext uri="{BB962C8B-B14F-4D97-AF65-F5344CB8AC3E}">
        <p14:creationId xmlns:p14="http://schemas.microsoft.com/office/powerpoint/2010/main" val="18481034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7"/>
          <p:cNvSpPr>
            <a:spLocks noGrp="1" noChangeArrowheads="1"/>
          </p:cNvSpPr>
          <p:nvPr>
            <p:ph type="sldNum" sz="quarter" idx="5"/>
          </p:nvPr>
        </p:nvSpPr>
        <p:spPr>
          <a:noFill/>
        </p:spPr>
        <p:txBody>
          <a:bodyPr/>
          <a:lstStyle/>
          <a:p>
            <a:fld id="{379819ED-FF1D-CA48-BA3A-E73C6A0DF5D1}" type="slidenum">
              <a:rPr lang="en-US">
                <a:latin typeface="Arial" pitchFamily="-101" charset="0"/>
                <a:ea typeface="ＭＳ Ｐゴシック" pitchFamily="-101" charset="-128"/>
                <a:cs typeface="ＭＳ Ｐゴシック" pitchFamily="-101" charset="-128"/>
              </a:rPr>
              <a:pPr/>
              <a:t>59</a:t>
            </a:fld>
            <a:endParaRPr lang="en-US">
              <a:latin typeface="Arial" pitchFamily="-101" charset="0"/>
              <a:ea typeface="ＭＳ Ｐゴシック" pitchFamily="-101" charset="-128"/>
              <a:cs typeface="ＭＳ Ｐゴシック" pitchFamily="-101" charset="-128"/>
            </a:endParaRPr>
          </a:p>
        </p:txBody>
      </p:sp>
      <p:sp>
        <p:nvSpPr>
          <p:cNvPr id="313347" name="Rectangle 2"/>
          <p:cNvSpPr>
            <a:spLocks noGrp="1" noRot="1" noChangeAspect="1" noChangeArrowheads="1"/>
          </p:cNvSpPr>
          <p:nvPr>
            <p:ph type="sldImg"/>
          </p:nvPr>
        </p:nvSpPr>
        <p:spPr>
          <a:solidFill>
            <a:srgbClr val="FFFFFF"/>
          </a:solidFill>
          <a:ln/>
        </p:spPr>
      </p:sp>
      <p:sp>
        <p:nvSpPr>
          <p:cNvPr id="3133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01" charset="0"/>
              <a:ea typeface="ＭＳ Ｐゴシック" pitchFamily="-101" charset="-128"/>
              <a:cs typeface="ＭＳ Ｐゴシック" pitchFamily="-101" charset="-128"/>
            </a:endParaRPr>
          </a:p>
        </p:txBody>
      </p:sp>
    </p:spTree>
    <p:extLst>
      <p:ext uri="{BB962C8B-B14F-4D97-AF65-F5344CB8AC3E}">
        <p14:creationId xmlns:p14="http://schemas.microsoft.com/office/powerpoint/2010/main" val="1341185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62C3858A-8838-9848-89B0-76EA89A0BC48}" type="slidenum">
              <a:rPr lang="en-US">
                <a:latin typeface="Arial" pitchFamily="-1" charset="0"/>
                <a:ea typeface="ＭＳ Ｐゴシック" pitchFamily="-1" charset="-128"/>
                <a:cs typeface="ＭＳ Ｐゴシック" pitchFamily="-1" charset="-128"/>
              </a:rPr>
              <a:pPr/>
              <a:t>5</a:t>
            </a:fld>
            <a:endParaRPr lang="en-US">
              <a:latin typeface="Arial" pitchFamily="-1" charset="0"/>
              <a:ea typeface="ＭＳ Ｐゴシック" pitchFamily="-1" charset="-128"/>
              <a:cs typeface="ＭＳ Ｐゴシック" pitchFamily="-1" charset="-128"/>
            </a:endParaRPr>
          </a:p>
        </p:txBody>
      </p:sp>
      <p:sp>
        <p:nvSpPr>
          <p:cNvPr id="50179" name="Rectangle 2"/>
          <p:cNvSpPr>
            <a:spLocks noGrp="1" noRot="1" noChangeAspect="1" noChangeArrowheads="1"/>
          </p:cNvSpPr>
          <p:nvPr>
            <p:ph type="sldImg"/>
          </p:nvPr>
        </p:nvSpPr>
        <p:spPr>
          <a:solidFill>
            <a:srgbClr val="FFFFFF"/>
          </a:solidFill>
          <a:ln/>
        </p:spPr>
      </p:sp>
      <p:sp>
        <p:nvSpPr>
          <p:cNvPr id="5018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14515284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01BC6685-BA5B-204B-B86B-683FB8652377}" type="slidenum">
              <a:rPr lang="en-US">
                <a:latin typeface="Arial" pitchFamily="-65" charset="0"/>
                <a:ea typeface="ＭＳ Ｐゴシック" pitchFamily="-65" charset="-128"/>
                <a:cs typeface="ＭＳ Ｐゴシック" pitchFamily="-65" charset="-128"/>
              </a:rPr>
              <a:pPr/>
              <a:t>66</a:t>
            </a:fld>
            <a:endParaRPr lang="en-US">
              <a:latin typeface="Arial" pitchFamily="-65" charset="0"/>
              <a:ea typeface="ＭＳ Ｐゴシック" pitchFamily="-65" charset="-128"/>
              <a:cs typeface="ＭＳ Ｐゴシック" pitchFamily="-65" charset="-128"/>
            </a:endParaRPr>
          </a:p>
        </p:txBody>
      </p:sp>
      <p:sp>
        <p:nvSpPr>
          <p:cNvPr id="97283" name="Rectangle 2"/>
          <p:cNvSpPr>
            <a:spLocks noGrp="1" noRot="1" noChangeAspect="1" noChangeArrowheads="1"/>
          </p:cNvSpPr>
          <p:nvPr>
            <p:ph type="sldImg"/>
          </p:nvPr>
        </p:nvSpPr>
        <p:spPr>
          <a:solidFill>
            <a:srgbClr val="FFFFFF"/>
          </a:solidFill>
          <a:ln/>
        </p:spPr>
      </p:sp>
      <p:sp>
        <p:nvSpPr>
          <p:cNvPr id="97284" name="Rectangle 3"/>
          <p:cNvSpPr>
            <a:spLocks noGrp="1" noChangeArrowheads="1"/>
          </p:cNvSpPr>
          <p:nvPr>
            <p:ph type="body" idx="1"/>
          </p:nvPr>
        </p:nvSpPr>
        <p:spPr>
          <a:xfrm>
            <a:off x="685800" y="4343400"/>
            <a:ext cx="5486400" cy="4114800"/>
          </a:xfrm>
          <a:noFill/>
          <a:ln/>
        </p:spPr>
        <p:txBody>
          <a:bodyPr/>
          <a:lstStyle/>
          <a:p>
            <a:pPr marL="39688">
              <a:spcBef>
                <a:spcPts val="413"/>
              </a:spcBef>
            </a:pPr>
            <a:endParaRPr lang="en-US">
              <a:solidFill>
                <a:srgbClr val="000000"/>
              </a:solidFill>
              <a:latin typeface="Arial" pitchFamily="-65" charset="0"/>
              <a:ea typeface="Arial" pitchFamily="-65" charset="0"/>
              <a:cs typeface="Arial" pitchFamily="-65" charset="0"/>
              <a:sym typeface="Arial" pitchFamily="-65" charset="0"/>
            </a:endParaRPr>
          </a:p>
        </p:txBody>
      </p:sp>
    </p:spTree>
    <p:extLst>
      <p:ext uri="{BB962C8B-B14F-4D97-AF65-F5344CB8AC3E}">
        <p14:creationId xmlns:p14="http://schemas.microsoft.com/office/powerpoint/2010/main" val="14989624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7"/>
          <p:cNvSpPr>
            <a:spLocks noGrp="1" noChangeArrowheads="1"/>
          </p:cNvSpPr>
          <p:nvPr>
            <p:ph type="sldNum" sz="quarter" idx="5"/>
          </p:nvPr>
        </p:nvSpPr>
        <p:spPr>
          <a:noFill/>
        </p:spPr>
        <p:txBody>
          <a:bodyPr/>
          <a:lstStyle/>
          <a:p>
            <a:fld id="{5587D4EB-6359-284A-9F08-1E4C37B1D771}" type="slidenum">
              <a:rPr lang="en-US">
                <a:latin typeface="Arial" pitchFamily="-101" charset="0"/>
                <a:ea typeface="ＭＳ Ｐゴシック" pitchFamily="-101" charset="-128"/>
                <a:cs typeface="ＭＳ Ｐゴシック" pitchFamily="-101" charset="-128"/>
              </a:rPr>
              <a:pPr/>
              <a:t>67</a:t>
            </a:fld>
            <a:endParaRPr lang="en-US">
              <a:latin typeface="Arial" pitchFamily="-101" charset="0"/>
              <a:ea typeface="ＭＳ Ｐゴシック" pitchFamily="-101" charset="-128"/>
              <a:cs typeface="ＭＳ Ｐゴシック" pitchFamily="-101" charset="-128"/>
            </a:endParaRPr>
          </a:p>
        </p:txBody>
      </p:sp>
      <p:sp>
        <p:nvSpPr>
          <p:cNvPr id="319491" name="Rectangle 2"/>
          <p:cNvSpPr>
            <a:spLocks noGrp="1" noRot="1" noChangeAspect="1" noChangeArrowheads="1"/>
          </p:cNvSpPr>
          <p:nvPr>
            <p:ph type="sldImg"/>
          </p:nvPr>
        </p:nvSpPr>
        <p:spPr>
          <a:solidFill>
            <a:srgbClr val="FFFFFF"/>
          </a:solidFill>
          <a:ln/>
        </p:spPr>
      </p:sp>
      <p:sp>
        <p:nvSpPr>
          <p:cNvPr id="319492" name="Rectangle 3"/>
          <p:cNvSpPr>
            <a:spLocks noGrp="1" noChangeArrowheads="1"/>
          </p:cNvSpPr>
          <p:nvPr>
            <p:ph type="body" idx="1"/>
          </p:nvPr>
        </p:nvSpPr>
        <p:spPr>
          <a:xfrm>
            <a:off x="685800" y="4267200"/>
            <a:ext cx="5486400" cy="4114800"/>
          </a:xfrm>
          <a:noFill/>
          <a:ln/>
        </p:spPr>
        <p:txBody>
          <a:bodyPr/>
          <a:lstStyle/>
          <a:p>
            <a:pPr marL="39688">
              <a:spcBef>
                <a:spcPts val="413"/>
              </a:spcBef>
            </a:pPr>
            <a:endParaRPr lang="en-US">
              <a:solidFill>
                <a:srgbClr val="000000"/>
              </a:solidFill>
              <a:latin typeface="Arial" pitchFamily="-101" charset="0"/>
              <a:ea typeface="Arial" pitchFamily="-101" charset="0"/>
              <a:cs typeface="Arial" pitchFamily="-101" charset="0"/>
              <a:sym typeface="Arial" pitchFamily="-101"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p:cNvSpPr>
          <p:nvPr>
            <p:ph type="sldImg"/>
          </p:nvPr>
        </p:nvSpPr>
        <p:spPr>
          <a:ln/>
        </p:spPr>
      </p:sp>
      <p:sp>
        <p:nvSpPr>
          <p:cNvPr id="109571" name="Notes Placeholder 2"/>
          <p:cNvSpPr>
            <a:spLocks noGrp="1"/>
          </p:cNvSpPr>
          <p:nvPr>
            <p:ph type="body" idx="1"/>
          </p:nvPr>
        </p:nvSpPr>
        <p:spPr>
          <a:noFill/>
          <a:ln/>
        </p:spPr>
        <p:txBody>
          <a:bodyPr/>
          <a:lstStyle/>
          <a:p>
            <a:endParaRPr lang="en-US">
              <a:latin typeface="Arial" pitchFamily="-112" charset="0"/>
              <a:ea typeface="ＭＳ Ｐゴシック" pitchFamily="-112" charset="-128"/>
              <a:cs typeface="ＭＳ Ｐゴシック" pitchFamily="-112" charset="-128"/>
            </a:endParaRPr>
          </a:p>
        </p:txBody>
      </p:sp>
      <p:sp>
        <p:nvSpPr>
          <p:cNvPr id="109572" name="Slide Number Placeholder 3"/>
          <p:cNvSpPr>
            <a:spLocks noGrp="1"/>
          </p:cNvSpPr>
          <p:nvPr>
            <p:ph type="sldNum" sz="quarter" idx="5"/>
          </p:nvPr>
        </p:nvSpPr>
        <p:spPr>
          <a:noFill/>
        </p:spPr>
        <p:txBody>
          <a:bodyPr/>
          <a:lstStyle/>
          <a:p>
            <a:fld id="{3943F753-9F57-6741-BBB4-B5A492C244FC}" type="slidenum">
              <a:rPr lang="en-US">
                <a:latin typeface="Arial" pitchFamily="-112" charset="0"/>
                <a:ea typeface="ＭＳ Ｐゴシック" pitchFamily="-112" charset="-128"/>
                <a:cs typeface="ＭＳ Ｐゴシック" pitchFamily="-112" charset="-128"/>
              </a:rPr>
              <a:pPr/>
              <a:t>73</a:t>
            </a:fld>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2447749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smtClean="0"/>
              <a:pPr/>
              <a:t>88</a:t>
            </a:fld>
            <a:endParaRPr lang="uk-UA"/>
          </a:p>
        </p:txBody>
      </p:sp>
    </p:spTree>
    <p:extLst>
      <p:ext uri="{BB962C8B-B14F-4D97-AF65-F5344CB8AC3E}">
        <p14:creationId xmlns:p14="http://schemas.microsoft.com/office/powerpoint/2010/main" val="4816867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101</a:t>
            </a:fld>
            <a:endParaRPr lang="uk-UA" dirty="0"/>
          </a:p>
        </p:txBody>
      </p:sp>
    </p:spTree>
    <p:extLst>
      <p:ext uri="{BB962C8B-B14F-4D97-AF65-F5344CB8AC3E}">
        <p14:creationId xmlns:p14="http://schemas.microsoft.com/office/powerpoint/2010/main" val="7992941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p>
            <a:fld id="{C502F97B-B948-C343-800D-6C0104C4BDCE}" type="slidenum">
              <a:rPr lang="en-US">
                <a:latin typeface="Arial" pitchFamily="-112" charset="0"/>
                <a:ea typeface="ＭＳ Ｐゴシック" pitchFamily="-112" charset="-128"/>
                <a:cs typeface="ＭＳ Ｐゴシック" pitchFamily="-112" charset="-128"/>
              </a:rPr>
              <a:pPr/>
              <a:t>113</a:t>
            </a:fld>
            <a:endParaRPr lang="en-US">
              <a:latin typeface="Arial" pitchFamily="-112" charset="0"/>
              <a:ea typeface="ＭＳ Ｐゴシック" pitchFamily="-112" charset="-128"/>
              <a:cs typeface="ＭＳ Ｐゴシック" pitchFamily="-112" charset="-128"/>
            </a:endParaRPr>
          </a:p>
        </p:txBody>
      </p:sp>
      <p:sp>
        <p:nvSpPr>
          <p:cNvPr id="229379" name="Rectangle 2"/>
          <p:cNvSpPr>
            <a:spLocks noGrp="1" noRot="1" noChangeAspect="1" noChangeArrowheads="1"/>
          </p:cNvSpPr>
          <p:nvPr>
            <p:ph type="sldImg"/>
          </p:nvPr>
        </p:nvSpPr>
        <p:spPr>
          <a:solidFill>
            <a:srgbClr val="FFFFFF"/>
          </a:solidFill>
          <a:ln/>
        </p:spPr>
      </p:sp>
      <p:sp>
        <p:nvSpPr>
          <p:cNvPr id="22938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6890912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DFD4CD4F-C6BE-7A43-8D8A-64F6F5F05354}" type="slidenum">
              <a:rPr lang="en-US">
                <a:latin typeface="Arial" pitchFamily="-112" charset="0"/>
                <a:ea typeface="ＭＳ Ｐゴシック" pitchFamily="-112" charset="-128"/>
                <a:cs typeface="ＭＳ Ｐゴシック" pitchFamily="-112" charset="-128"/>
              </a:rPr>
              <a:pPr/>
              <a:t>114</a:t>
            </a:fld>
            <a:endParaRPr lang="en-US">
              <a:latin typeface="Arial" pitchFamily="-112" charset="0"/>
              <a:ea typeface="ＭＳ Ｐゴシック" pitchFamily="-112" charset="-128"/>
              <a:cs typeface="ＭＳ Ｐゴシック" pitchFamily="-112" charset="-128"/>
            </a:endParaRPr>
          </a:p>
        </p:txBody>
      </p:sp>
      <p:sp>
        <p:nvSpPr>
          <p:cNvPr id="227331" name="Rectangle 2"/>
          <p:cNvSpPr>
            <a:spLocks noGrp="1" noRot="1" noChangeAspect="1" noChangeArrowheads="1"/>
          </p:cNvSpPr>
          <p:nvPr>
            <p:ph type="sldImg"/>
          </p:nvPr>
        </p:nvSpPr>
        <p:spPr>
          <a:solidFill>
            <a:srgbClr val="FFFFFF"/>
          </a:solidFill>
          <a:ln/>
        </p:spPr>
      </p:sp>
      <p:sp>
        <p:nvSpPr>
          <p:cNvPr id="22733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9815740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1DE1A7B4-A1F1-7F4D-989B-357D48437A40}" type="slidenum">
              <a:rPr lang="en-US">
                <a:latin typeface="Arial" pitchFamily="-1" charset="0"/>
                <a:ea typeface="ＭＳ Ｐゴシック" pitchFamily="-1" charset="-128"/>
                <a:cs typeface="ＭＳ Ｐゴシック" pitchFamily="-1" charset="-128"/>
              </a:rPr>
              <a:pPr/>
              <a:t>115</a:t>
            </a:fld>
            <a:endParaRPr lang="en-US">
              <a:latin typeface="Arial" pitchFamily="-1" charset="0"/>
              <a:ea typeface="ＭＳ Ｐゴシック" pitchFamily="-1" charset="-128"/>
              <a:cs typeface="ＭＳ Ｐゴシック" pitchFamily="-1" charset="-128"/>
            </a:endParaRPr>
          </a:p>
        </p:txBody>
      </p:sp>
      <p:sp>
        <p:nvSpPr>
          <p:cNvPr id="86019" name="Rectangle 2"/>
          <p:cNvSpPr>
            <a:spLocks noGrp="1" noRot="1" noChangeAspect="1" noChangeArrowheads="1"/>
          </p:cNvSpPr>
          <p:nvPr>
            <p:ph type="sldImg"/>
          </p:nvPr>
        </p:nvSpPr>
        <p:spPr>
          <a:solidFill>
            <a:srgbClr val="FFFFFF"/>
          </a:solidFill>
          <a:ln/>
        </p:spPr>
      </p:sp>
      <p:sp>
        <p:nvSpPr>
          <p:cNvPr id="8602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18692116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128</a:t>
            </a:fld>
            <a:endParaRPr lang="en-US" dirty="0"/>
          </a:p>
        </p:txBody>
      </p:sp>
    </p:spTree>
    <p:extLst>
      <p:ext uri="{BB962C8B-B14F-4D97-AF65-F5344CB8AC3E}">
        <p14:creationId xmlns:p14="http://schemas.microsoft.com/office/powerpoint/2010/main" val="1398619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6</a:t>
            </a:fld>
            <a:endParaRPr lang="en-US" dirty="0"/>
          </a:p>
        </p:txBody>
      </p:sp>
    </p:spTree>
    <p:extLst>
      <p:ext uri="{BB962C8B-B14F-4D97-AF65-F5344CB8AC3E}">
        <p14:creationId xmlns:p14="http://schemas.microsoft.com/office/powerpoint/2010/main" val="563818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p:cNvSpPr>
          <p:nvPr>
            <p:ph type="sldImg"/>
          </p:nvPr>
        </p:nvSpPr>
        <p:spPr>
          <a:ln/>
        </p:spPr>
      </p:sp>
      <p:sp>
        <p:nvSpPr>
          <p:cNvPr id="48131" name="Notes Placeholder 2"/>
          <p:cNvSpPr>
            <a:spLocks noGrp="1"/>
          </p:cNvSpPr>
          <p:nvPr>
            <p:ph type="body" idx="1"/>
          </p:nvPr>
        </p:nvSpPr>
        <p:spPr>
          <a:noFill/>
          <a:ln/>
        </p:spPr>
        <p:txBody>
          <a:bodyPr/>
          <a:lstStyle/>
          <a:p>
            <a:endParaRPr lang="en-US">
              <a:latin typeface="Arial" pitchFamily="-65" charset="0"/>
              <a:ea typeface="ＭＳ Ｐゴシック" pitchFamily="-65" charset="-128"/>
              <a:cs typeface="ＭＳ Ｐゴシック" pitchFamily="-65" charset="-128"/>
            </a:endParaRPr>
          </a:p>
        </p:txBody>
      </p:sp>
      <p:sp>
        <p:nvSpPr>
          <p:cNvPr id="48132" name="Slide Number Placeholder 3"/>
          <p:cNvSpPr>
            <a:spLocks noGrp="1"/>
          </p:cNvSpPr>
          <p:nvPr>
            <p:ph type="sldNum" sz="quarter" idx="5"/>
          </p:nvPr>
        </p:nvSpPr>
        <p:spPr>
          <a:noFill/>
        </p:spPr>
        <p:txBody>
          <a:bodyPr/>
          <a:lstStyle/>
          <a:p>
            <a:fld id="{C29A8DA6-FEDF-624A-9459-28ED18B6D905}" type="slidenum">
              <a:rPr lang="en-US" smtClean="0">
                <a:latin typeface="Arial" pitchFamily="-65" charset="0"/>
                <a:ea typeface="ＭＳ Ｐゴシック" pitchFamily="-65" charset="-128"/>
                <a:cs typeface="ＭＳ Ｐゴシック" pitchFamily="-65" charset="-128"/>
              </a:rPr>
              <a:pPr/>
              <a:t>7</a:t>
            </a:fld>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21321294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8</a:t>
            </a:fld>
            <a:endParaRPr lang="en-US" dirty="0"/>
          </a:p>
        </p:txBody>
      </p:sp>
    </p:spTree>
    <p:extLst>
      <p:ext uri="{BB962C8B-B14F-4D97-AF65-F5344CB8AC3E}">
        <p14:creationId xmlns:p14="http://schemas.microsoft.com/office/powerpoint/2010/main" val="661184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p:cNvSpPr>
          <p:nvPr>
            <p:ph type="sldImg"/>
          </p:nvPr>
        </p:nvSpPr>
        <p:spPr>
          <a:ln/>
        </p:spPr>
      </p:sp>
      <p:sp>
        <p:nvSpPr>
          <p:cNvPr id="48131" name="Notes Placeholder 2"/>
          <p:cNvSpPr>
            <a:spLocks noGrp="1"/>
          </p:cNvSpPr>
          <p:nvPr>
            <p:ph type="body" idx="1"/>
          </p:nvPr>
        </p:nvSpPr>
        <p:spPr>
          <a:noFill/>
          <a:ln/>
        </p:spPr>
        <p:txBody>
          <a:bodyPr/>
          <a:lstStyle/>
          <a:p>
            <a:endParaRPr lang="en-US">
              <a:latin typeface="Arial" pitchFamily="-65" charset="0"/>
              <a:ea typeface="ＭＳ Ｐゴシック" pitchFamily="-65" charset="-128"/>
              <a:cs typeface="ＭＳ Ｐゴシック" pitchFamily="-65" charset="-128"/>
            </a:endParaRPr>
          </a:p>
        </p:txBody>
      </p:sp>
      <p:sp>
        <p:nvSpPr>
          <p:cNvPr id="48132" name="Slide Number Placeholder 3"/>
          <p:cNvSpPr>
            <a:spLocks noGrp="1"/>
          </p:cNvSpPr>
          <p:nvPr>
            <p:ph type="sldNum" sz="quarter" idx="5"/>
          </p:nvPr>
        </p:nvSpPr>
        <p:spPr>
          <a:noFill/>
        </p:spPr>
        <p:txBody>
          <a:bodyPr/>
          <a:lstStyle/>
          <a:p>
            <a:fld id="{C29A8DA6-FEDF-624A-9459-28ED18B6D905}" type="slidenum">
              <a:rPr lang="en-US" smtClean="0">
                <a:latin typeface="Arial" pitchFamily="-65" charset="0"/>
                <a:ea typeface="ＭＳ Ｐゴシック" pitchFamily="-65" charset="-128"/>
                <a:cs typeface="ＭＳ Ｐゴシック" pitchFamily="-65" charset="-128"/>
              </a:rPr>
              <a:pPr/>
              <a:t>9</a:t>
            </a:fld>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7985518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10</a:t>
            </a:fld>
            <a:endParaRPr lang="en-US" dirty="0"/>
          </a:p>
        </p:txBody>
      </p:sp>
    </p:spTree>
    <p:extLst>
      <p:ext uri="{BB962C8B-B14F-4D97-AF65-F5344CB8AC3E}">
        <p14:creationId xmlns:p14="http://schemas.microsoft.com/office/powerpoint/2010/main" val="15628424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11</a:t>
            </a:fld>
            <a:endParaRPr lang="uk-UA"/>
          </a:p>
        </p:txBody>
      </p:sp>
    </p:spTree>
    <p:extLst>
      <p:ext uri="{BB962C8B-B14F-4D97-AF65-F5344CB8AC3E}">
        <p14:creationId xmlns:p14="http://schemas.microsoft.com/office/powerpoint/2010/main" val="1468628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a:t>Laura Terrill</a:t>
            </a:r>
          </a:p>
        </p:txBody>
      </p:sp>
      <p:sp>
        <p:nvSpPr>
          <p:cNvPr id="9" name="Slide Number Placeholder 8"/>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dirty="0"/>
              <a:t>Click to edit Master title style</a:t>
            </a:r>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sz="1400" dirty="0">
              <a:solidFill>
                <a:schemeClr val="tx2"/>
              </a:solidFill>
            </a:endParaRPr>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dirty="0"/>
              <a:t>Click to edit Master title style</a:t>
            </a:r>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dirty="0"/>
              <a:t>Click to edit Master title style</a:t>
            </a:r>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sz="1400" dirty="0">
              <a:solidFill>
                <a:schemeClr val="tx2"/>
              </a:solidFill>
            </a:endParaRPr>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dirty="0"/>
              <a:t>Click to edit Master title style</a:t>
            </a:r>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sz="1400" dirty="0">
              <a:solidFill>
                <a:schemeClr val="tx2"/>
              </a:solidFill>
            </a:endParaRPr>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dirty="0"/>
              <a:t>Click to edit Master title style</a:t>
            </a:r>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dirty="0"/>
              <a:t>Click to edit Master title style</a:t>
            </a:r>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3" name="Date Placeholder 2"/>
          <p:cNvSpPr>
            <a:spLocks noGrp="1"/>
          </p:cNvSpPr>
          <p:nvPr>
            <p:ph type="dt" sz="half" idx="10"/>
          </p:nvPr>
        </p:nvSpPr>
        <p:spPr/>
        <p:txBody>
          <a:bodyPr/>
          <a:lstStyle/>
          <a:p>
            <a:endParaRPr lang="en-US" sz="1400" dirty="0">
              <a:solidFill>
                <a:schemeClr val="tx2"/>
              </a:solidFill>
            </a:endParaRPr>
          </a:p>
        </p:txBody>
      </p:sp>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734325" y="1871641"/>
            <a:ext cx="767535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3999647" y="6356350"/>
            <a:ext cx="2057400" cy="365125"/>
          </a:xfrm>
        </p:spPr>
        <p:txBody>
          <a:bodyPr/>
          <a:lstStyle/>
          <a:p>
            <a:endParaRPr lang="en-US"/>
          </a:p>
        </p:txBody>
      </p:sp>
      <p:sp>
        <p:nvSpPr>
          <p:cNvPr id="5" name="Footer Placeholder 4"/>
          <p:cNvSpPr>
            <a:spLocks noGrp="1"/>
          </p:cNvSpPr>
          <p:nvPr>
            <p:ph type="ftr" sz="quarter" idx="11"/>
          </p:nvPr>
        </p:nvSpPr>
        <p:spPr>
          <a:xfrm>
            <a:off x="272102" y="6356351"/>
            <a:ext cx="3086100" cy="365125"/>
          </a:xfrm>
        </p:spPr>
        <p:txBody>
          <a:bodyPr/>
          <a:lstStyle>
            <a:lvl1pPr algn="l">
              <a:defRPr/>
            </a:lvl1p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40000" y="1825625"/>
            <a:ext cx="3768912"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739880" y="1825625"/>
            <a:ext cx="377547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3927143" y="6356351"/>
            <a:ext cx="2057400" cy="365125"/>
          </a:xfrm>
        </p:spPr>
        <p:txBody>
          <a:bodyPr/>
          <a:lstStyle/>
          <a:p>
            <a:endParaRPr lang="en-US"/>
          </a:p>
        </p:txBody>
      </p:sp>
      <p:sp>
        <p:nvSpPr>
          <p:cNvPr id="6" name="Footer Placeholder 5"/>
          <p:cNvSpPr>
            <a:spLocks noGrp="1"/>
          </p:cNvSpPr>
          <p:nvPr>
            <p:ph type="ftr" sz="quarter" idx="11"/>
          </p:nvPr>
        </p:nvSpPr>
        <p:spPr>
          <a:xfrm>
            <a:off x="367636" y="6339198"/>
            <a:ext cx="3086100" cy="365125"/>
          </a:xfrm>
        </p:spPr>
        <p:txBody>
          <a:bodyPr/>
          <a:lstStyle>
            <a:lvl1pPr algn="l">
              <a:defRPr/>
            </a:lvl1p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dirty="0"/>
              <a:t>Click to edit Master title style</a:t>
            </a:r>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4738689" y="2542511"/>
            <a:ext cx="3776661"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a:xfrm>
            <a:off x="4084787" y="6356350"/>
            <a:ext cx="2057400" cy="365125"/>
          </a:xfrm>
        </p:spPr>
        <p:txBody>
          <a:bodyPr/>
          <a:lstStyle/>
          <a:p>
            <a:endParaRPr lang="en-US"/>
          </a:p>
        </p:txBody>
      </p:sp>
      <p:sp>
        <p:nvSpPr>
          <p:cNvPr id="8" name="Footer Placeholder 7"/>
          <p:cNvSpPr>
            <a:spLocks noGrp="1"/>
          </p:cNvSpPr>
          <p:nvPr>
            <p:ph type="ftr" sz="quarter" idx="11"/>
          </p:nvPr>
        </p:nvSpPr>
        <p:spPr>
          <a:xfrm>
            <a:off x="490466" y="6356350"/>
            <a:ext cx="3086100" cy="365125"/>
          </a:xfrm>
        </p:spPr>
        <p:txBody>
          <a:bodyPr/>
          <a:lstStyle>
            <a:lvl1pPr algn="l">
              <a:defRPr/>
            </a:lvl1pPr>
          </a:lstStyle>
          <a:p>
            <a:r>
              <a:rPr lang="en-US"/>
              <a:t>Laura Terrill</a:t>
            </a:r>
          </a:p>
        </p:txBody>
      </p:sp>
      <p:sp>
        <p:nvSpPr>
          <p:cNvPr id="9" name="Slide Number Placeholder 8"/>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a:xfrm>
            <a:off x="3974910" y="6356350"/>
            <a:ext cx="2057400" cy="365125"/>
          </a:xfrm>
        </p:spPr>
        <p:txBody>
          <a:bodyPr/>
          <a:lstStyle/>
          <a:p>
            <a:endParaRPr lang="en-US"/>
          </a:p>
        </p:txBody>
      </p:sp>
      <p:sp>
        <p:nvSpPr>
          <p:cNvPr id="4" name="Footer Placeholder 3"/>
          <p:cNvSpPr>
            <a:spLocks noGrp="1"/>
          </p:cNvSpPr>
          <p:nvPr>
            <p:ph type="ftr" sz="quarter" idx="11"/>
          </p:nvPr>
        </p:nvSpPr>
        <p:spPr>
          <a:xfrm>
            <a:off x="463170" y="6356349"/>
            <a:ext cx="3086100" cy="365125"/>
          </a:xfrm>
        </p:spPr>
        <p:txBody>
          <a:bodyPr/>
          <a:lstStyle>
            <a:lvl1pPr algn="l">
              <a:defRPr/>
            </a:lvl1p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3913495" y="6356350"/>
            <a:ext cx="2057400" cy="365125"/>
          </a:xfrm>
        </p:spPr>
        <p:txBody>
          <a:bodyPr/>
          <a:lstStyle/>
          <a:p>
            <a:endParaRPr lang="en-US"/>
          </a:p>
        </p:txBody>
      </p:sp>
      <p:sp>
        <p:nvSpPr>
          <p:cNvPr id="3" name="Footer Placeholder 2"/>
          <p:cNvSpPr>
            <a:spLocks noGrp="1"/>
          </p:cNvSpPr>
          <p:nvPr>
            <p:ph type="ftr" sz="quarter" idx="11"/>
          </p:nvPr>
        </p:nvSpPr>
        <p:spPr>
          <a:xfrm>
            <a:off x="340341" y="6356351"/>
            <a:ext cx="3086100" cy="365125"/>
          </a:xfrm>
        </p:spPr>
        <p:txBody>
          <a:bodyPr/>
          <a:lstStyle>
            <a:lvl1pPr algn="l">
              <a:defRPr/>
            </a:lvl1pPr>
          </a:lstStyle>
          <a:p>
            <a:r>
              <a:rPr lang="en-US"/>
              <a:t>Laura Terrill</a:t>
            </a:r>
          </a:p>
        </p:txBody>
      </p:sp>
      <p:sp>
        <p:nvSpPr>
          <p:cNvPr id="4" name="Slide Number Placeholder 3"/>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dirty="0"/>
              <a:t>Click to edit Master title style</a:t>
            </a:r>
          </a:p>
        </p:txBody>
      </p:sp>
      <p:sp>
        <p:nvSpPr>
          <p:cNvPr id="3" name="Content Placeholder 2"/>
          <p:cNvSpPr>
            <a:spLocks noGrp="1"/>
          </p:cNvSpPr>
          <p:nvPr>
            <p:ph idx="1"/>
          </p:nvPr>
        </p:nvSpPr>
        <p:spPr>
          <a:xfrm>
            <a:off x="3887391" y="987426"/>
            <a:ext cx="462915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dirty="0"/>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sz="1400" dirty="0">
              <a:solidFill>
                <a:schemeClr val="tx2"/>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a:t>Laura Terrill</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74C2F60E-34D8-DD42-93FD-7BD7AE432328}" type="slidenum">
              <a:rPr lang="en-US"/>
              <a:pPr/>
              <a:t>‹#›</a:t>
            </a:fld>
            <a:endParaRPr lang="en-US"/>
          </a:p>
        </p:txBody>
      </p:sp>
    </p:spTree>
    <p:extLst>
      <p:ext uri="{BB962C8B-B14F-4D97-AF65-F5344CB8AC3E}">
        <p14:creationId xmlns:p14="http://schemas.microsoft.com/office/powerpoint/2010/main" val="572531142"/>
      </p:ext>
    </p:extLst>
  </p:cSld>
  <p:clrMap bg1="dk1" tx1="lt1" bg2="dk2" tx2="lt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Lst>
  <p:hf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5" Type="http://schemas.openxmlformats.org/officeDocument/2006/relationships/image" Target="../media/image4.jpeg"/><Relationship Id="rId6" Type="http://schemas.openxmlformats.org/officeDocument/2006/relationships/image" Target="../media/image5.tiff"/><Relationship Id="rId7" Type="http://schemas.openxmlformats.org/officeDocument/2006/relationships/image" Target="../media/image6.jpeg"/><Relationship Id="rId8" Type="http://schemas.openxmlformats.org/officeDocument/2006/relationships/image" Target="../media/image7.tiff"/><Relationship Id="rId9" Type="http://schemas.openxmlformats.org/officeDocument/2006/relationships/image" Target="../media/image8.tiff"/><Relationship Id="rId10" Type="http://schemas.openxmlformats.org/officeDocument/2006/relationships/image" Target="../media/image9.tiff"/><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3.tiff"/><Relationship Id="rId4" Type="http://schemas.openxmlformats.org/officeDocument/2006/relationships/image" Target="../media/image24.emf"/><Relationship Id="rId5" Type="http://schemas.openxmlformats.org/officeDocument/2006/relationships/image" Target="../media/image25.tiff"/><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137.jpe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microsoft.com/office/2007/relationships/media" Target="file://localhost/Users/lterrill/Music/sergio_pasatiempos.mp3" TargetMode="External"/><Relationship Id="rId4" Type="http://schemas.openxmlformats.org/officeDocument/2006/relationships/audio" Target="file://localhost/Users/lterrill/Music/sergio_pasatiempos.mp3" TargetMode="External"/><Relationship Id="rId5" Type="http://schemas.openxmlformats.org/officeDocument/2006/relationships/slideLayout" Target="../slideLayouts/slideLayout4.xml"/><Relationship Id="rId6" Type="http://schemas.openxmlformats.org/officeDocument/2006/relationships/image" Target="../media/image138.png"/><Relationship Id="rId1" Type="http://schemas.microsoft.com/office/2007/relationships/media" Target="file://localhost/Users/lterrill/Music/STE-002albam-pres.mp3" TargetMode="External"/><Relationship Id="rId2" Type="http://schemas.openxmlformats.org/officeDocument/2006/relationships/audio" Target="file://localhost/Users/lterrill/Music/STE-002albam-pres.mp3"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6.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tiff"/><Relationship Id="rId3" Type="http://schemas.openxmlformats.org/officeDocument/2006/relationships/image" Target="../media/image6.jpe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3" Type="http://schemas.openxmlformats.org/officeDocument/2006/relationships/image" Target="../media/image139.tiff"/><Relationship Id="rId4" Type="http://schemas.openxmlformats.org/officeDocument/2006/relationships/image" Target="../media/image140.png"/><Relationship Id="rId5" Type="http://schemas.openxmlformats.org/officeDocument/2006/relationships/image" Target="../media/image141.png"/><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6.xml"/><Relationship Id="rId3" Type="http://schemas.openxmlformats.org/officeDocument/2006/relationships/image" Target="../media/image142.jpeg"/></Relationships>
</file>

<file path=ppt/slides/_rels/slide115.xml.rels><?xml version="1.0" encoding="UTF-8" standalone="yes"?>
<Relationships xmlns="http://schemas.openxmlformats.org/package/2006/relationships"><Relationship Id="rId3" Type="http://schemas.openxmlformats.org/officeDocument/2006/relationships/image" Target="../media/image143.jpg"/><Relationship Id="rId4" Type="http://schemas.openxmlformats.org/officeDocument/2006/relationships/image" Target="../media/image144.jpg"/><Relationship Id="rId5" Type="http://schemas.openxmlformats.org/officeDocument/2006/relationships/image" Target="../media/image145.jpg"/><Relationship Id="rId1" Type="http://schemas.openxmlformats.org/officeDocument/2006/relationships/slideLayout" Target="../slideLayouts/slideLayout6.xml"/><Relationship Id="rId2" Type="http://schemas.openxmlformats.org/officeDocument/2006/relationships/notesSlide" Target="../notesSlides/notesSlide3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6.jpe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7.jpeg"/><Relationship Id="rId3" Type="http://schemas.openxmlformats.org/officeDocument/2006/relationships/image" Target="../media/image148.jpe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9.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WMF"/><Relationship Id="rId5" Type="http://schemas.openxmlformats.org/officeDocument/2006/relationships/image" Target="../media/image29.jpeg"/><Relationship Id="rId1" Type="http://schemas.openxmlformats.org/officeDocument/2006/relationships/slideLayout" Target="../slideLayouts/slideLayout14.xml"/><Relationship Id="rId2" Type="http://schemas.openxmlformats.org/officeDocument/2006/relationships/notesSlide" Target="../notesSlides/notesSlide10.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0.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1.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2.png"/></Relationships>
</file>

<file path=ppt/slides/_rels/slide124.xml.rels><?xml version="1.0" encoding="UTF-8" standalone="yes"?>
<Relationships xmlns="http://schemas.openxmlformats.org/package/2006/relationships"><Relationship Id="rId3" Type="http://schemas.openxmlformats.org/officeDocument/2006/relationships/image" Target="../media/image101.png"/><Relationship Id="rId4" Type="http://schemas.openxmlformats.org/officeDocument/2006/relationships/image" Target="../media/image154.jpg"/><Relationship Id="rId5" Type="http://schemas.openxmlformats.org/officeDocument/2006/relationships/image" Target="../media/image155.jpg"/><Relationship Id="rId6" Type="http://schemas.openxmlformats.org/officeDocument/2006/relationships/image" Target="../media/image156.png"/><Relationship Id="rId7" Type="http://schemas.openxmlformats.org/officeDocument/2006/relationships/image" Target="../media/image157.jpeg"/><Relationship Id="rId1" Type="http://schemas.openxmlformats.org/officeDocument/2006/relationships/slideLayout" Target="../slideLayouts/slideLayout7.xml"/><Relationship Id="rId2" Type="http://schemas.openxmlformats.org/officeDocument/2006/relationships/image" Target="../media/image153.jpe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8.png"/></Relationships>
</file>

<file path=ppt/slides/_rels/slide126.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64.jpeg"/><Relationship Id="rId1" Type="http://schemas.openxmlformats.org/officeDocument/2006/relationships/slideLayout" Target="../slideLayouts/slideLayout6.xml"/><Relationship Id="rId2" Type="http://schemas.openxmlformats.org/officeDocument/2006/relationships/image" Target="../media/image63.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9.jpe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160.jpeg"/></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31.png"/><Relationship Id="rId5" Type="http://schemas.openxmlformats.org/officeDocument/2006/relationships/image" Target="../media/image32.jpe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4" Type="http://schemas.openxmlformats.org/officeDocument/2006/relationships/image" Target="../media/image31.png"/><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3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23.tiff"/><Relationship Id="rId4" Type="http://schemas.openxmlformats.org/officeDocument/2006/relationships/image" Target="../media/image24.emf"/><Relationship Id="rId5" Type="http://schemas.openxmlformats.org/officeDocument/2006/relationships/image" Target="../media/image25.tiff"/><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jpeg"/><Relationship Id="rId3" Type="http://schemas.openxmlformats.org/officeDocument/2006/relationships/image" Target="../media/image36.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7.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24.xml.rels><?xml version="1.0" encoding="UTF-8" standalone="yes"?>
<Relationships xmlns="http://schemas.openxmlformats.org/package/2006/relationships"><Relationship Id="rId3" Type="http://schemas.openxmlformats.org/officeDocument/2006/relationships/image" Target="../media/image39.jpg"/><Relationship Id="rId4" Type="http://schemas.openxmlformats.org/officeDocument/2006/relationships/image" Target="../media/image40.jpg"/><Relationship Id="rId5" Type="http://schemas.openxmlformats.org/officeDocument/2006/relationships/image" Target="../media/image41.jpeg"/><Relationship Id="rId6" Type="http://schemas.openxmlformats.org/officeDocument/2006/relationships/image" Target="../media/image42.png"/><Relationship Id="rId7" Type="http://schemas.openxmlformats.org/officeDocument/2006/relationships/image" Target="../media/image43.jpg"/><Relationship Id="rId1" Type="http://schemas.openxmlformats.org/officeDocument/2006/relationships/slideLayout" Target="../slideLayouts/slideLayout2.xml"/><Relationship Id="rId2" Type="http://schemas.openxmlformats.org/officeDocument/2006/relationships/image" Target="../media/image38.jpg"/></Relationships>
</file>

<file path=ppt/slides/_rels/slide25.xml.rels><?xml version="1.0" encoding="UTF-8" standalone="yes"?>
<Relationships xmlns="http://schemas.openxmlformats.org/package/2006/relationships"><Relationship Id="rId3" Type="http://schemas.openxmlformats.org/officeDocument/2006/relationships/image" Target="../media/image45.jpeg"/><Relationship Id="rId4" Type="http://schemas.openxmlformats.org/officeDocument/2006/relationships/image" Target="../media/image46.jpg"/><Relationship Id="rId1" Type="http://schemas.openxmlformats.org/officeDocument/2006/relationships/slideLayout" Target="../slideLayouts/slideLayout6.xml"/><Relationship Id="rId2" Type="http://schemas.openxmlformats.org/officeDocument/2006/relationships/image" Target="../media/image44.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7.jpeg"/><Relationship Id="rId3" Type="http://schemas.openxmlformats.org/officeDocument/2006/relationships/image" Target="../media/image4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3.png"/><Relationship Id="rId6" Type="http://schemas.openxmlformats.org/officeDocument/2006/relationships/image" Target="../media/image54.png"/><Relationship Id="rId1" Type="http://schemas.openxmlformats.org/officeDocument/2006/relationships/slideLayout" Target="../slideLayouts/slideLayout7.xml"/><Relationship Id="rId2" Type="http://schemas.openxmlformats.org/officeDocument/2006/relationships/image" Target="../media/image5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5.tiff"/><Relationship Id="rId3" Type="http://schemas.openxmlformats.org/officeDocument/2006/relationships/image" Target="../media/image56.tif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tiff"/><Relationship Id="rId3" Type="http://schemas.openxmlformats.org/officeDocument/2006/relationships/image" Target="../media/image58.tif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9.tiff"/><Relationship Id="rId3" Type="http://schemas.openxmlformats.org/officeDocument/2006/relationships/image" Target="../media/image60.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12.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1.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2.jpg"/></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8" Type="http://schemas.openxmlformats.org/officeDocument/2006/relationships/image" Target="../media/image63.png"/><Relationship Id="rId9" Type="http://schemas.openxmlformats.org/officeDocument/2006/relationships/image" Target="../media/image6.jpeg"/><Relationship Id="rId10" Type="http://schemas.openxmlformats.org/officeDocument/2006/relationships/image" Target="../media/image64.jpe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5.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66.png"/></Relationships>
</file>

<file path=ppt/slides/_rels/slide47.xml.rels><?xml version="1.0" encoding="UTF-8" standalone="yes"?>
<Relationships xmlns="http://schemas.openxmlformats.org/package/2006/relationships"><Relationship Id="rId3" Type="http://schemas.openxmlformats.org/officeDocument/2006/relationships/image" Target="../media/image67.tiff"/><Relationship Id="rId4" Type="http://schemas.openxmlformats.org/officeDocument/2006/relationships/image" Target="../media/image66.png"/><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48.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5" Type="http://schemas.openxmlformats.org/officeDocument/2006/relationships/image" Target="../media/image4.jpeg"/><Relationship Id="rId6" Type="http://schemas.openxmlformats.org/officeDocument/2006/relationships/image" Target="../media/image69.jpeg"/><Relationship Id="rId1" Type="http://schemas.openxmlformats.org/officeDocument/2006/relationships/slideLayout" Target="../slideLayouts/slideLayout2.xml"/><Relationship Id="rId2" Type="http://schemas.openxmlformats.org/officeDocument/2006/relationships/image" Target="../media/image68.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13.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0.tif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71.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72.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3.png"/></Relationships>
</file>

<file path=ppt/slides/_rels/slide55.xml.rels><?xml version="1.0" encoding="UTF-8" standalone="yes"?>
<Relationships xmlns="http://schemas.openxmlformats.org/package/2006/relationships"><Relationship Id="rId3" Type="http://schemas.openxmlformats.org/officeDocument/2006/relationships/image" Target="../media/image74.jpeg"/><Relationship Id="rId4" Type="http://schemas.openxmlformats.org/officeDocument/2006/relationships/image" Target="../media/image75.jpeg"/><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6.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7.jpeg"/></Relationships>
</file>

<file path=ppt/slides/_rels/slide58.xml.rels><?xml version="1.0" encoding="UTF-8" standalone="yes"?>
<Relationships xmlns="http://schemas.openxmlformats.org/package/2006/relationships"><Relationship Id="rId3" Type="http://schemas.openxmlformats.org/officeDocument/2006/relationships/image" Target="../media/image78.jpeg"/><Relationship Id="rId4" Type="http://schemas.openxmlformats.org/officeDocument/2006/relationships/image" Target="../media/image79.jpeg"/><Relationship Id="rId1" Type="http://schemas.openxmlformats.org/officeDocument/2006/relationships/slideLayout" Target="../slideLayouts/slideLayout6.xml"/><Relationship Id="rId2" Type="http://schemas.openxmlformats.org/officeDocument/2006/relationships/notesSlide" Target="../notesSlides/notesSlide2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image" Target="../media/image80.emf"/></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jpeg"/><Relationship Id="rId5" Type="http://schemas.openxmlformats.org/officeDocument/2006/relationships/image" Target="../media/image16.jpeg"/><Relationship Id="rId6" Type="http://schemas.openxmlformats.org/officeDocument/2006/relationships/image" Target="../media/image17.jpeg"/><Relationship Id="rId7" Type="http://schemas.openxmlformats.org/officeDocument/2006/relationships/image" Target="../media/image18.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0.xml.rels><?xml version="1.0" encoding="UTF-8" standalone="yes"?>
<Relationships xmlns="http://schemas.openxmlformats.org/package/2006/relationships"><Relationship Id="rId3" Type="http://schemas.openxmlformats.org/officeDocument/2006/relationships/image" Target="../media/image82.jpeg"/><Relationship Id="rId4" Type="http://schemas.openxmlformats.org/officeDocument/2006/relationships/image" Target="../media/image83.jpeg"/><Relationship Id="rId5" Type="http://schemas.openxmlformats.org/officeDocument/2006/relationships/image" Target="../media/image84.jpeg"/><Relationship Id="rId6" Type="http://schemas.openxmlformats.org/officeDocument/2006/relationships/image" Target="../media/image85.jpeg"/><Relationship Id="rId7" Type="http://schemas.openxmlformats.org/officeDocument/2006/relationships/image" Target="../media/image86.jpeg"/><Relationship Id="rId1" Type="http://schemas.openxmlformats.org/officeDocument/2006/relationships/slideLayout" Target="../slideLayouts/slideLayout6.xml"/><Relationship Id="rId2" Type="http://schemas.openxmlformats.org/officeDocument/2006/relationships/image" Target="../media/image81.jpeg"/></Relationships>
</file>

<file path=ppt/slides/_rels/slide61.xml.rels><?xml version="1.0" encoding="UTF-8" standalone="yes"?>
<Relationships xmlns="http://schemas.openxmlformats.org/package/2006/relationships"><Relationship Id="rId3" Type="http://schemas.openxmlformats.org/officeDocument/2006/relationships/image" Target="../media/image82.jpeg"/><Relationship Id="rId4" Type="http://schemas.openxmlformats.org/officeDocument/2006/relationships/image" Target="../media/image83.jpeg"/><Relationship Id="rId1" Type="http://schemas.openxmlformats.org/officeDocument/2006/relationships/slideLayout" Target="../slideLayouts/slideLayout2.xml"/><Relationship Id="rId2" Type="http://schemas.openxmlformats.org/officeDocument/2006/relationships/image" Target="../media/image81.jpeg"/></Relationships>
</file>

<file path=ppt/slides/_rels/slide62.xml.rels><?xml version="1.0" encoding="UTF-8" standalone="yes"?>
<Relationships xmlns="http://schemas.openxmlformats.org/package/2006/relationships"><Relationship Id="rId3" Type="http://schemas.openxmlformats.org/officeDocument/2006/relationships/image" Target="../media/image82.jpeg"/><Relationship Id="rId4" Type="http://schemas.openxmlformats.org/officeDocument/2006/relationships/image" Target="../media/image83.jpeg"/><Relationship Id="rId5" Type="http://schemas.openxmlformats.org/officeDocument/2006/relationships/image" Target="../media/image84.jpeg"/><Relationship Id="rId6" Type="http://schemas.openxmlformats.org/officeDocument/2006/relationships/image" Target="../media/image85.jpeg"/><Relationship Id="rId7" Type="http://schemas.openxmlformats.org/officeDocument/2006/relationships/image" Target="../media/image86.jpeg"/><Relationship Id="rId1" Type="http://schemas.openxmlformats.org/officeDocument/2006/relationships/slideLayout" Target="../slideLayouts/slideLayout2.xml"/><Relationship Id="rId2" Type="http://schemas.openxmlformats.org/officeDocument/2006/relationships/image" Target="../media/image81.jpeg"/></Relationships>
</file>

<file path=ppt/slides/_rels/slide63.xml.rels><?xml version="1.0" encoding="UTF-8" standalone="yes"?>
<Relationships xmlns="http://schemas.openxmlformats.org/package/2006/relationships"><Relationship Id="rId3" Type="http://schemas.openxmlformats.org/officeDocument/2006/relationships/image" Target="../media/image82.jpeg"/><Relationship Id="rId4" Type="http://schemas.openxmlformats.org/officeDocument/2006/relationships/image" Target="../media/image83.jpeg"/><Relationship Id="rId5" Type="http://schemas.openxmlformats.org/officeDocument/2006/relationships/image" Target="../media/image84.jpeg"/><Relationship Id="rId6" Type="http://schemas.openxmlformats.org/officeDocument/2006/relationships/image" Target="../media/image85.jpeg"/><Relationship Id="rId7" Type="http://schemas.openxmlformats.org/officeDocument/2006/relationships/image" Target="../media/image86.jpeg"/><Relationship Id="rId1" Type="http://schemas.openxmlformats.org/officeDocument/2006/relationships/slideLayout" Target="../slideLayouts/slideLayout2.xml"/><Relationship Id="rId2" Type="http://schemas.openxmlformats.org/officeDocument/2006/relationships/image" Target="../media/image81.jpeg"/></Relationships>
</file>

<file path=ppt/slides/_rels/slide64.xml.rels><?xml version="1.0" encoding="UTF-8" standalone="yes"?>
<Relationships xmlns="http://schemas.openxmlformats.org/package/2006/relationships"><Relationship Id="rId3" Type="http://schemas.openxmlformats.org/officeDocument/2006/relationships/image" Target="../media/image82.jpeg"/><Relationship Id="rId4" Type="http://schemas.openxmlformats.org/officeDocument/2006/relationships/image" Target="../media/image83.jpeg"/><Relationship Id="rId5" Type="http://schemas.openxmlformats.org/officeDocument/2006/relationships/image" Target="../media/image84.jpeg"/><Relationship Id="rId6" Type="http://schemas.openxmlformats.org/officeDocument/2006/relationships/image" Target="../media/image85.jpeg"/><Relationship Id="rId7" Type="http://schemas.openxmlformats.org/officeDocument/2006/relationships/image" Target="../media/image86.jpeg"/><Relationship Id="rId1" Type="http://schemas.openxmlformats.org/officeDocument/2006/relationships/slideLayout" Target="../slideLayouts/slideLayout2.xml"/><Relationship Id="rId2" Type="http://schemas.openxmlformats.org/officeDocument/2006/relationships/image" Target="../media/image81.jpeg"/></Relationships>
</file>

<file path=ppt/slides/_rels/slide65.xml.rels><?xml version="1.0" encoding="UTF-8" standalone="yes"?>
<Relationships xmlns="http://schemas.openxmlformats.org/package/2006/relationships"><Relationship Id="rId3" Type="http://schemas.openxmlformats.org/officeDocument/2006/relationships/image" Target="../media/image82.jpeg"/><Relationship Id="rId4" Type="http://schemas.openxmlformats.org/officeDocument/2006/relationships/image" Target="../media/image83.jpeg"/><Relationship Id="rId5" Type="http://schemas.openxmlformats.org/officeDocument/2006/relationships/image" Target="../media/image84.jpeg"/><Relationship Id="rId6" Type="http://schemas.openxmlformats.org/officeDocument/2006/relationships/image" Target="../media/image85.jpeg"/><Relationship Id="rId7" Type="http://schemas.openxmlformats.org/officeDocument/2006/relationships/image" Target="../media/image86.jpeg"/><Relationship Id="rId1" Type="http://schemas.openxmlformats.org/officeDocument/2006/relationships/slideLayout" Target="../slideLayouts/slideLayout6.xml"/><Relationship Id="rId2" Type="http://schemas.openxmlformats.org/officeDocument/2006/relationships/image" Target="../media/image81.jpeg"/></Relationships>
</file>

<file path=ppt/slides/_rels/slide66.xml.rels><?xml version="1.0" encoding="UTF-8" standalone="yes"?>
<Relationships xmlns="http://schemas.openxmlformats.org/package/2006/relationships"><Relationship Id="rId3" Type="http://schemas.openxmlformats.org/officeDocument/2006/relationships/image" Target="../media/image87.jpeg"/><Relationship Id="rId4" Type="http://schemas.openxmlformats.org/officeDocument/2006/relationships/image" Target="../media/image88.jpeg"/><Relationship Id="rId5" Type="http://schemas.openxmlformats.org/officeDocument/2006/relationships/image" Target="../media/image89.jpeg"/><Relationship Id="rId1" Type="http://schemas.openxmlformats.org/officeDocument/2006/relationships/slideLayout" Target="../slideLayouts/slideLayout7.xml"/><Relationship Id="rId2" Type="http://schemas.openxmlformats.org/officeDocument/2006/relationships/notesSlide" Target="../notesSlides/notesSlide3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1.xml"/><Relationship Id="rId3" Type="http://schemas.openxmlformats.org/officeDocument/2006/relationships/image" Target="../media/image90.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19.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8.tiff"/><Relationship Id="rId4" Type="http://schemas.openxmlformats.org/officeDocument/2006/relationships/image" Target="../media/image9.tiff"/><Relationship Id="rId1" Type="http://schemas.openxmlformats.org/officeDocument/2006/relationships/slideLayout" Target="../slideLayouts/slideLayout16.xml"/><Relationship Id="rId2" Type="http://schemas.openxmlformats.org/officeDocument/2006/relationships/image" Target="../media/image7.tiff"/></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2.jpeg"/></Relationships>
</file>

<file path=ppt/slides/_rels/slide75.xml.rels><?xml version="1.0" encoding="UTF-8" standalone="yes"?>
<Relationships xmlns="http://schemas.openxmlformats.org/package/2006/relationships"><Relationship Id="rId3" Type="http://schemas.openxmlformats.org/officeDocument/2006/relationships/image" Target="../media/image93.jpeg"/><Relationship Id="rId4" Type="http://schemas.openxmlformats.org/officeDocument/2006/relationships/image" Target="../media/image94.jpeg"/><Relationship Id="rId5" Type="http://schemas.openxmlformats.org/officeDocument/2006/relationships/image" Target="../media/image95.jpeg"/><Relationship Id="rId6" Type="http://schemas.openxmlformats.org/officeDocument/2006/relationships/image" Target="../media/image96.jpeg"/><Relationship Id="rId7" Type="http://schemas.openxmlformats.org/officeDocument/2006/relationships/image" Target="../media/image97.jpeg"/><Relationship Id="rId1" Type="http://schemas.openxmlformats.org/officeDocument/2006/relationships/slideLayout" Target="../slideLayouts/slideLayout6.xml"/><Relationship Id="rId2" Type="http://schemas.openxmlformats.org/officeDocument/2006/relationships/image" Target="../media/image92.jpeg"/></Relationships>
</file>

<file path=ppt/slides/_rels/slide76.xml.rels><?xml version="1.0" encoding="UTF-8" standalone="yes"?>
<Relationships xmlns="http://schemas.openxmlformats.org/package/2006/relationships"><Relationship Id="rId3" Type="http://schemas.openxmlformats.org/officeDocument/2006/relationships/image" Target="../media/image93.jpeg"/><Relationship Id="rId4" Type="http://schemas.openxmlformats.org/officeDocument/2006/relationships/image" Target="../media/image95.jpeg"/><Relationship Id="rId1" Type="http://schemas.openxmlformats.org/officeDocument/2006/relationships/slideLayout" Target="../slideLayouts/slideLayout6.xml"/><Relationship Id="rId2" Type="http://schemas.openxmlformats.org/officeDocument/2006/relationships/image" Target="../media/image94.jpeg"/></Relationships>
</file>

<file path=ppt/slides/_rels/slide77.xml.rels><?xml version="1.0" encoding="UTF-8" standalone="yes"?>
<Relationships xmlns="http://schemas.openxmlformats.org/package/2006/relationships"><Relationship Id="rId3" Type="http://schemas.openxmlformats.org/officeDocument/2006/relationships/image" Target="../media/image99.png"/><Relationship Id="rId4" Type="http://schemas.openxmlformats.org/officeDocument/2006/relationships/image" Target="../media/image100.jpeg"/><Relationship Id="rId1" Type="http://schemas.openxmlformats.org/officeDocument/2006/relationships/slideLayout" Target="../slideLayouts/slideLayout6.xml"/><Relationship Id="rId2" Type="http://schemas.openxmlformats.org/officeDocument/2006/relationships/image" Target="../media/image98.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1.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1.png"/></Relationships>
</file>

<file path=ppt/slides/_rels/slide8.xml.rels><?xml version="1.0" encoding="UTF-8" standalone="yes"?>
<Relationships xmlns="http://schemas.openxmlformats.org/package/2006/relationships"><Relationship Id="rId3" Type="http://schemas.openxmlformats.org/officeDocument/2006/relationships/image" Target="../media/image20.tiff"/><Relationship Id="rId4" Type="http://schemas.openxmlformats.org/officeDocument/2006/relationships/image" Target="../media/image21.jpg"/><Relationship Id="rId5" Type="http://schemas.openxmlformats.org/officeDocument/2006/relationships/image" Target="../media/image22.jpg"/><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2.png"/></Relationships>
</file>

<file path=ppt/slides/_rels/slide81.xml.rels><?xml version="1.0" encoding="UTF-8" standalone="yes"?>
<Relationships xmlns="http://schemas.openxmlformats.org/package/2006/relationships"><Relationship Id="rId3" Type="http://schemas.openxmlformats.org/officeDocument/2006/relationships/image" Target="../media/image104.jpeg"/><Relationship Id="rId4" Type="http://schemas.openxmlformats.org/officeDocument/2006/relationships/image" Target="../media/image105.png"/><Relationship Id="rId5" Type="http://schemas.openxmlformats.org/officeDocument/2006/relationships/image" Target="../media/image106.png"/><Relationship Id="rId6" Type="http://schemas.openxmlformats.org/officeDocument/2006/relationships/image" Target="../media/image107.png"/><Relationship Id="rId7" Type="http://schemas.openxmlformats.org/officeDocument/2006/relationships/image" Target="../media/image108.jpeg"/><Relationship Id="rId1" Type="http://schemas.openxmlformats.org/officeDocument/2006/relationships/slideLayout" Target="../slideLayouts/slideLayout2.xml"/><Relationship Id="rId2" Type="http://schemas.openxmlformats.org/officeDocument/2006/relationships/image" Target="../media/image103.jpe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9.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11.jpeg"/><Relationship Id="rId4" Type="http://schemas.openxmlformats.org/officeDocument/2006/relationships/image" Target="../media/image112.jpeg"/><Relationship Id="rId5" Type="http://schemas.openxmlformats.org/officeDocument/2006/relationships/image" Target="../media/image113.jpeg"/><Relationship Id="rId6" Type="http://schemas.openxmlformats.org/officeDocument/2006/relationships/image" Target="../media/image114.jpeg"/><Relationship Id="rId1" Type="http://schemas.openxmlformats.org/officeDocument/2006/relationships/slideLayout" Target="../slideLayouts/slideLayout2.xml"/><Relationship Id="rId2" Type="http://schemas.openxmlformats.org/officeDocument/2006/relationships/image" Target="../media/image110.jpeg"/></Relationships>
</file>

<file path=ppt/slides/_rels/slide87.xml.rels><?xml version="1.0" encoding="UTF-8" standalone="yes"?>
<Relationships xmlns="http://schemas.openxmlformats.org/package/2006/relationships"><Relationship Id="rId3" Type="http://schemas.openxmlformats.org/officeDocument/2006/relationships/image" Target="../media/image116.jpeg"/><Relationship Id="rId4" Type="http://schemas.openxmlformats.org/officeDocument/2006/relationships/image" Target="../media/image117.jpeg"/><Relationship Id="rId5" Type="http://schemas.openxmlformats.org/officeDocument/2006/relationships/image" Target="../media/image118.jpeg"/><Relationship Id="rId6" Type="http://schemas.openxmlformats.org/officeDocument/2006/relationships/image" Target="../media/image119.jpeg"/><Relationship Id="rId7" Type="http://schemas.openxmlformats.org/officeDocument/2006/relationships/image" Target="../media/image120.jpeg"/><Relationship Id="rId8" Type="http://schemas.openxmlformats.org/officeDocument/2006/relationships/image" Target="../media/image121.jpeg"/><Relationship Id="rId1" Type="http://schemas.openxmlformats.org/officeDocument/2006/relationships/slideLayout" Target="../slideLayouts/slideLayout6.xml"/><Relationship Id="rId2" Type="http://schemas.openxmlformats.org/officeDocument/2006/relationships/image" Target="../media/image115.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22.jpe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9.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2.jpe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2.jpeg"/></Relationships>
</file>

<file path=ppt/slides/_rels/slide92.xml.rels><?xml version="1.0" encoding="UTF-8" standalone="yes"?>
<Relationships xmlns="http://schemas.openxmlformats.org/package/2006/relationships"><Relationship Id="rId3" Type="http://schemas.openxmlformats.org/officeDocument/2006/relationships/image" Target="../media/image124.jpeg"/><Relationship Id="rId4" Type="http://schemas.openxmlformats.org/officeDocument/2006/relationships/image" Target="../media/image125.jpeg"/><Relationship Id="rId5" Type="http://schemas.openxmlformats.org/officeDocument/2006/relationships/image" Target="../media/image126.jpeg"/><Relationship Id="rId6" Type="http://schemas.openxmlformats.org/officeDocument/2006/relationships/image" Target="../media/image127.jpeg"/><Relationship Id="rId1" Type="http://schemas.openxmlformats.org/officeDocument/2006/relationships/slideLayout" Target="../slideLayouts/slideLayout6.xml"/><Relationship Id="rId2" Type="http://schemas.openxmlformats.org/officeDocument/2006/relationships/image" Target="../media/image123.jpeg"/></Relationships>
</file>

<file path=ppt/slides/_rels/slide93.xml.rels><?xml version="1.0" encoding="UTF-8" standalone="yes"?>
<Relationships xmlns="http://schemas.openxmlformats.org/package/2006/relationships"><Relationship Id="rId3" Type="http://schemas.openxmlformats.org/officeDocument/2006/relationships/image" Target="../media/image129.png"/><Relationship Id="rId4" Type="http://schemas.openxmlformats.org/officeDocument/2006/relationships/image" Target="../media/image130.png"/><Relationship Id="rId5" Type="http://schemas.openxmlformats.org/officeDocument/2006/relationships/image" Target="../media/image131.png"/><Relationship Id="rId6" Type="http://schemas.openxmlformats.org/officeDocument/2006/relationships/image" Target="../media/image132.png"/><Relationship Id="rId7" Type="http://schemas.openxmlformats.org/officeDocument/2006/relationships/image" Target="../media/image133.png"/><Relationship Id="rId8" Type="http://schemas.openxmlformats.org/officeDocument/2006/relationships/image" Target="../media/image134.png"/><Relationship Id="rId9" Type="http://schemas.openxmlformats.org/officeDocument/2006/relationships/image" Target="../media/image135.png"/><Relationship Id="rId1" Type="http://schemas.openxmlformats.org/officeDocument/2006/relationships/slideLayout" Target="../slideLayouts/slideLayout2.xml"/><Relationship Id="rId2" Type="http://schemas.openxmlformats.org/officeDocument/2006/relationships/image" Target="../media/image128.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6.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p:cNvSpPr>
            <a:spLocks noGrp="1"/>
          </p:cNvSpPr>
          <p:nvPr>
            <p:ph type="title"/>
          </p:nvPr>
        </p:nvSpPr>
        <p:spPr>
          <a:xfrm>
            <a:off x="174690" y="-169006"/>
            <a:ext cx="8621485" cy="1696251"/>
          </a:xfrm>
        </p:spPr>
        <p:txBody>
          <a:bodyPr>
            <a:normAutofit/>
          </a:bodyPr>
          <a:lstStyle/>
          <a:p>
            <a:pPr algn="ctr"/>
            <a:r>
              <a:rPr lang="en-US" sz="3200" b="1">
                <a:solidFill>
                  <a:schemeClr val="tx1"/>
                </a:solidFill>
              </a:rPr>
              <a:t>DEVELOPING  THE MODES OF COMMUNICATION</a:t>
            </a:r>
            <a:endParaRPr lang="en-US" sz="3200">
              <a:solidFill>
                <a:schemeClr val="tx1"/>
              </a:solidFill>
            </a:endParaRPr>
          </a:p>
        </p:txBody>
      </p:sp>
      <p:sp>
        <p:nvSpPr>
          <p:cNvPr id="3" name="Subtitle 2"/>
          <p:cNvSpPr>
            <a:spLocks noGrp="1"/>
          </p:cNvSpPr>
          <p:nvPr>
            <p:ph type="subTitle" idx="4294967295"/>
          </p:nvPr>
        </p:nvSpPr>
        <p:spPr>
          <a:xfrm>
            <a:off x="1219199" y="5639994"/>
            <a:ext cx="6719047" cy="1081482"/>
          </a:xfrm>
        </p:spPr>
        <p:txBody>
          <a:bodyPr>
            <a:normAutofit/>
          </a:bodyPr>
          <a:lstStyle/>
          <a:p>
            <a:pPr marL="0" indent="0" algn="ctr">
              <a:buNone/>
            </a:pPr>
            <a:r>
              <a:rPr lang="en-US" sz="2800">
                <a:solidFill>
                  <a:schemeClr val="tx1"/>
                </a:solidFill>
              </a:rPr>
              <a:t>ACTFL Workshop– June 2017</a:t>
            </a:r>
          </a:p>
          <a:p>
            <a:pPr marL="0" indent="0" algn="ctr">
              <a:buNone/>
            </a:pPr>
            <a:r>
              <a:rPr lang="en-US" sz="2800">
                <a:solidFill>
                  <a:schemeClr val="tx1"/>
                </a:solidFill>
              </a:rPr>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1</a:t>
            </a:fld>
            <a:endParaRPr lang="en-US"/>
          </a:p>
        </p:txBody>
      </p:sp>
      <p:sp>
        <p:nvSpPr>
          <p:cNvPr id="2" name="Footer Placeholder 1"/>
          <p:cNvSpPr>
            <a:spLocks noGrp="1"/>
          </p:cNvSpPr>
          <p:nvPr>
            <p:ph type="ftr" sz="quarter" idx="11"/>
          </p:nvPr>
        </p:nvSpPr>
        <p:spPr/>
        <p:txBody>
          <a:bodyPr/>
          <a:lstStyle/>
          <a:p>
            <a:r>
              <a:rPr lang="en-US"/>
              <a:t>Laura Terrill</a:t>
            </a:r>
          </a:p>
        </p:txBody>
      </p:sp>
      <p:pic>
        <p:nvPicPr>
          <p:cNvPr id="8" name="Picture 7"/>
          <p:cNvPicPr>
            <a:picLocks/>
          </p:cNvPicPr>
          <p:nvPr/>
        </p:nvPicPr>
        <p:blipFill>
          <a:blip r:embed="rId3">
            <a:extLst>
              <a:ext uri="{28A0092B-C50C-407E-A947-70E740481C1C}">
                <a14:useLocalDpi xmlns:a14="http://schemas.microsoft.com/office/drawing/2010/main" val="0"/>
              </a:ext>
            </a:extLst>
          </a:blip>
          <a:stretch>
            <a:fillRect/>
          </a:stretch>
        </p:blipFill>
        <p:spPr>
          <a:xfrm>
            <a:off x="6965122" y="3209527"/>
            <a:ext cx="1956816" cy="1590675"/>
          </a:xfrm>
          <a:prstGeom prst="rect">
            <a:avLst/>
          </a:prstGeom>
        </p:spPr>
      </p:pic>
      <p:pic>
        <p:nvPicPr>
          <p:cNvPr id="9" name="Picture 8"/>
          <p:cNvPicPr>
            <a:picLocks/>
          </p:cNvPicPr>
          <p:nvPr/>
        </p:nvPicPr>
        <p:blipFill>
          <a:blip r:embed="rId4">
            <a:extLst>
              <a:ext uri="{28A0092B-C50C-407E-A947-70E740481C1C}">
                <a14:useLocalDpi xmlns:a14="http://schemas.microsoft.com/office/drawing/2010/main" val="0"/>
              </a:ext>
            </a:extLst>
          </a:blip>
          <a:stretch>
            <a:fillRect/>
          </a:stretch>
        </p:blipFill>
        <p:spPr>
          <a:xfrm>
            <a:off x="343483" y="808945"/>
            <a:ext cx="1819656" cy="2057400"/>
          </a:xfrm>
          <a:prstGeom prst="rect">
            <a:avLst/>
          </a:prstGeom>
        </p:spPr>
      </p:pic>
      <p:pic>
        <p:nvPicPr>
          <p:cNvPr id="10" name="Picture 2" descr="http://ts4.mm.bing.net/images/thumbnail.aspx?q=4936133602574715&amp;id=c7bbe95b4037a129fae1237da44ac52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97710" y="1079985"/>
            <a:ext cx="1691640" cy="18859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6"/>
          <a:stretch>
            <a:fillRect/>
          </a:stretch>
        </p:blipFill>
        <p:spPr>
          <a:xfrm>
            <a:off x="3099316" y="4091002"/>
            <a:ext cx="2772232" cy="1334778"/>
          </a:xfrm>
          <a:prstGeom prst="rect">
            <a:avLst/>
          </a:prstGeom>
        </p:spPr>
      </p:pic>
      <p:pic>
        <p:nvPicPr>
          <p:cNvPr id="12" name="Picture 4" descr="P4220050-2"/>
          <p:cNvPicPr>
            <a:picLocks noChangeArrowheads="1"/>
          </p:cNvPicPr>
          <p:nvPr/>
        </p:nvPicPr>
        <p:blipFill>
          <a:blip r:embed="rId7"/>
          <a:srcRect/>
          <a:stretch>
            <a:fillRect/>
          </a:stretch>
        </p:blipFill>
        <p:spPr bwMode="auto">
          <a:xfrm>
            <a:off x="355591" y="3278841"/>
            <a:ext cx="1795440" cy="1624321"/>
          </a:xfrm>
          <a:prstGeom prst="rect">
            <a:avLst/>
          </a:prstGeom>
          <a:noFill/>
        </p:spPr>
      </p:pic>
      <p:pic>
        <p:nvPicPr>
          <p:cNvPr id="13" name="Picture 12"/>
          <p:cNvPicPr>
            <a:picLocks noChangeAspect="1"/>
          </p:cNvPicPr>
          <p:nvPr/>
        </p:nvPicPr>
        <p:blipFill>
          <a:blip r:embed="rId8"/>
          <a:stretch>
            <a:fillRect/>
          </a:stretch>
        </p:blipFill>
        <p:spPr>
          <a:xfrm>
            <a:off x="2753726" y="1494981"/>
            <a:ext cx="3463413" cy="2310746"/>
          </a:xfrm>
          <a:prstGeom prst="rect">
            <a:avLst/>
          </a:prstGeom>
        </p:spPr>
      </p:pic>
      <p:pic>
        <p:nvPicPr>
          <p:cNvPr id="14" name="Picture 13"/>
          <p:cNvPicPr>
            <a:picLocks noChangeAspect="1"/>
          </p:cNvPicPr>
          <p:nvPr/>
        </p:nvPicPr>
        <p:blipFill>
          <a:blip r:embed="rId9"/>
          <a:stretch>
            <a:fillRect/>
          </a:stretch>
        </p:blipFill>
        <p:spPr>
          <a:xfrm>
            <a:off x="6777671" y="5109136"/>
            <a:ext cx="2331719" cy="1399032"/>
          </a:xfrm>
          <a:prstGeom prst="rect">
            <a:avLst/>
          </a:prstGeom>
        </p:spPr>
      </p:pic>
      <p:pic>
        <p:nvPicPr>
          <p:cNvPr id="15" name="Picture 14"/>
          <p:cNvPicPr>
            <a:picLocks noChangeAspect="1"/>
          </p:cNvPicPr>
          <p:nvPr/>
        </p:nvPicPr>
        <p:blipFill>
          <a:blip r:embed="rId10"/>
          <a:stretch>
            <a:fillRect/>
          </a:stretch>
        </p:blipFill>
        <p:spPr>
          <a:xfrm>
            <a:off x="227472" y="5180659"/>
            <a:ext cx="2051679" cy="1403230"/>
          </a:xfrm>
          <a:prstGeom prst="rect">
            <a:avLst/>
          </a:prstGeom>
        </p:spPr>
      </p:pic>
    </p:spTree>
    <p:extLst>
      <p:ext uri="{BB962C8B-B14F-4D97-AF65-F5344CB8AC3E}">
        <p14:creationId xmlns:p14="http://schemas.microsoft.com/office/powerpoint/2010/main" val="18377614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10</a:t>
            </a:fld>
            <a:endParaRPr lang="en-US" dirty="0"/>
          </a:p>
        </p:txBody>
      </p:sp>
      <p:pic>
        <p:nvPicPr>
          <p:cNvPr id="5" name="Picture 4"/>
          <p:cNvPicPr>
            <a:picLocks noChangeAspect="1"/>
          </p:cNvPicPr>
          <p:nvPr/>
        </p:nvPicPr>
        <p:blipFill>
          <a:blip r:embed="rId3"/>
          <a:stretch>
            <a:fillRect/>
          </a:stretch>
        </p:blipFill>
        <p:spPr>
          <a:xfrm>
            <a:off x="590550" y="277254"/>
            <a:ext cx="5294168" cy="1537366"/>
          </a:xfrm>
          <a:prstGeom prst="rect">
            <a:avLst/>
          </a:prstGeom>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4471" y="2100118"/>
            <a:ext cx="5467861" cy="1216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838200" y="2220688"/>
            <a:ext cx="1285729" cy="584776"/>
          </a:xfrm>
          <a:prstGeom prst="rect">
            <a:avLst/>
          </a:prstGeom>
          <a:noFill/>
        </p:spPr>
        <p:txBody>
          <a:bodyPr wrap="none" rtlCol="0">
            <a:spAutoFit/>
          </a:bodyPr>
          <a:lstStyle/>
          <a:p>
            <a:r>
              <a:rPr lang="en-US" sz="3200" dirty="0"/>
              <a:t>What? </a:t>
            </a:r>
          </a:p>
        </p:txBody>
      </p:sp>
      <p:sp>
        <p:nvSpPr>
          <p:cNvPr id="10" name="Right Arrow 9"/>
          <p:cNvSpPr/>
          <p:nvPr/>
        </p:nvSpPr>
        <p:spPr>
          <a:xfrm>
            <a:off x="2286000" y="2362200"/>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 name="Group 1"/>
          <p:cNvGrpSpPr/>
          <p:nvPr/>
        </p:nvGrpSpPr>
        <p:grpSpPr>
          <a:xfrm>
            <a:off x="838200" y="3702109"/>
            <a:ext cx="6296890" cy="2836804"/>
            <a:chOff x="838200" y="3702109"/>
            <a:chExt cx="6296890" cy="2836804"/>
          </a:xfrm>
        </p:grpSpPr>
        <p:pic>
          <p:nvPicPr>
            <p:cNvPr id="7" name="Picture 6"/>
            <p:cNvPicPr>
              <a:picLocks noChangeAspect="1"/>
            </p:cNvPicPr>
            <p:nvPr/>
          </p:nvPicPr>
          <p:blipFill>
            <a:blip r:embed="rId5"/>
            <a:stretch>
              <a:fillRect/>
            </a:stretch>
          </p:blipFill>
          <p:spPr>
            <a:xfrm>
              <a:off x="4943520" y="3702109"/>
              <a:ext cx="2191570" cy="2836804"/>
            </a:xfrm>
            <a:prstGeom prst="rect">
              <a:avLst/>
            </a:prstGeom>
          </p:spPr>
        </p:pic>
        <p:sp>
          <p:nvSpPr>
            <p:cNvPr id="9" name="TextBox 8"/>
            <p:cNvSpPr txBox="1"/>
            <p:nvPr/>
          </p:nvSpPr>
          <p:spPr>
            <a:xfrm>
              <a:off x="838200" y="4596824"/>
              <a:ext cx="1913705" cy="584776"/>
            </a:xfrm>
            <a:prstGeom prst="rect">
              <a:avLst/>
            </a:prstGeom>
            <a:noFill/>
          </p:spPr>
          <p:txBody>
            <a:bodyPr wrap="none" rtlCol="0">
              <a:spAutoFit/>
            </a:bodyPr>
            <a:lstStyle/>
            <a:p>
              <a:r>
                <a:rPr lang="en-US" sz="3200"/>
                <a:t>How well? </a:t>
              </a:r>
            </a:p>
          </p:txBody>
        </p:sp>
        <p:sp>
          <p:nvSpPr>
            <p:cNvPr id="11" name="Right Arrow 10"/>
            <p:cNvSpPr/>
            <p:nvPr/>
          </p:nvSpPr>
          <p:spPr>
            <a:xfrm>
              <a:off x="3563112" y="4803648"/>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09071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50800"/>
            <a:ext cx="8153400" cy="990600"/>
          </a:xfrm>
        </p:spPr>
        <p:txBody>
          <a:bodyPr>
            <a:normAutofit fontScale="90000"/>
          </a:bodyPr>
          <a:lstStyle/>
          <a:p>
            <a:pPr algn="ctr"/>
            <a:r>
              <a:rPr lang="en-US"/>
              <a:t>IPA Interpretive Comprehension</a:t>
            </a:r>
            <a:br>
              <a:rPr lang="en-US"/>
            </a:br>
            <a:r>
              <a:rPr lang="en-US" sz="3111"/>
              <a:t>Figurative Comprehension</a:t>
            </a:r>
          </a:p>
        </p:txBody>
      </p:sp>
      <p:graphicFrame>
        <p:nvGraphicFramePr>
          <p:cNvPr id="6" name="Content Placeholder 5"/>
          <p:cNvGraphicFramePr>
            <a:graphicFrameLocks noGrp="1"/>
          </p:cNvGraphicFramePr>
          <p:nvPr>
            <p:ph sz="quarter" idx="1"/>
          </p:nvPr>
        </p:nvGraphicFramePr>
        <p:xfrm>
          <a:off x="127000" y="1181100"/>
          <a:ext cx="8890000" cy="5132389"/>
        </p:xfrm>
        <a:graphic>
          <a:graphicData uri="http://schemas.openxmlformats.org/drawingml/2006/table">
            <a:tbl>
              <a:tblPr firstRow="1" bandRow="1">
                <a:tableStyleId>{5C22544A-7EE6-4342-B048-85BDC9FD1C3A}</a:tableStyleId>
              </a:tblPr>
              <a:tblGrid>
                <a:gridCol w="1231900"/>
                <a:gridCol w="1790700"/>
                <a:gridCol w="1854200"/>
                <a:gridCol w="2098675"/>
                <a:gridCol w="1914525"/>
              </a:tblGrid>
              <a:tr h="647700">
                <a:tc>
                  <a:txBody>
                    <a:bodyPr/>
                    <a:lstStyle/>
                    <a:p>
                      <a:endParaRPr lang="en-US"/>
                    </a:p>
                  </a:txBody>
                  <a:tcPr/>
                </a:tc>
                <a:tc>
                  <a:txBody>
                    <a:bodyPr/>
                    <a:lstStyle/>
                    <a:p>
                      <a:pPr algn="ctr"/>
                      <a:r>
                        <a:rPr lang="en-US" sz="1600"/>
                        <a:t>Strong Comprehension</a:t>
                      </a:r>
                    </a:p>
                  </a:txBody>
                  <a:tcPr/>
                </a:tc>
                <a:tc>
                  <a:txBody>
                    <a:bodyPr/>
                    <a:lstStyle/>
                    <a:p>
                      <a:pPr algn="ctr"/>
                      <a:r>
                        <a:rPr lang="en-US" sz="1600"/>
                        <a:t>Meets Expectations</a:t>
                      </a:r>
                    </a:p>
                  </a:txBody>
                  <a:tcPr/>
                </a:tc>
                <a:tc>
                  <a:txBody>
                    <a:bodyPr/>
                    <a:lstStyle/>
                    <a:p>
                      <a:pPr algn="ctr"/>
                      <a:r>
                        <a:rPr lang="en-US" sz="1600"/>
                        <a:t>Approaching Expectations</a:t>
                      </a:r>
                    </a:p>
                  </a:txBody>
                  <a:tcPr/>
                </a:tc>
                <a:tc>
                  <a:txBody>
                    <a:bodyPr/>
                    <a:lstStyle/>
                    <a:p>
                      <a:pPr algn="ctr"/>
                      <a:r>
                        <a:rPr lang="en-US" sz="1600"/>
                        <a:t>Minimal</a:t>
                      </a:r>
                      <a:r>
                        <a:rPr lang="en-US" sz="1600" baseline="0"/>
                        <a:t> Comprehension</a:t>
                      </a:r>
                    </a:p>
                  </a:txBody>
                  <a:tcPr/>
                </a:tc>
              </a:tr>
              <a:tr h="370840">
                <a:tc>
                  <a:txBody>
                    <a:bodyPr/>
                    <a:lstStyle/>
                    <a:p>
                      <a:pPr marL="0" marR="0">
                        <a:lnSpc>
                          <a:spcPct val="107000"/>
                        </a:lnSpc>
                        <a:spcBef>
                          <a:spcPts val="0"/>
                        </a:spcBef>
                        <a:spcAft>
                          <a:spcPts val="0"/>
                        </a:spcAft>
                      </a:pPr>
                      <a:r>
                        <a:rPr lang="en-US" sz="1200" b="1">
                          <a:latin typeface="+mn-lt"/>
                          <a:ea typeface="Calibri"/>
                          <a:cs typeface="Times New Roman"/>
                        </a:rPr>
                        <a:t>Organizational Features</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Identifies the organizational feature(s) of the text and provides an appropriate rationale.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the organizational feature(s) of the text; rationale misses some key points.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in part the organizational feature(s) of the text; rationale may miss some key points.  Or, identifies the organizational feature(s) but rationale is not provided.</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Attempts to identify the organizational feature(s) of the text but is not successful.</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Guessing Meaning from Context</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Infers meaning of unfamiliar words and phrases in the text.  Inferences are accurate.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Infers meaning of unfamiliar words and phrases in the text.  Most of the inferences are plausible although some may not be accurate.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Infers meaning of unfamiliar words and phrases in the text.  Most of the inferences are plausible although many are not accurate.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Inferences of meaning of unfamiliar words and phrases are largely inaccurate or lacking.</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Inferences</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Infers and interprets the text’s meaning in a highly plausible manner.</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Infers and interprets the text’s meaning in a partially complete and/or partially plausible manner.</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Makes a few plausible inferences regarding the text’s meaning.</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Inferences and interpretations of the text’s meaning are largely incomplete and/or not plausible.</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Author’s Perspective</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Identifies the author’s perspective and provides a detailed justification.</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the author’s perspective and provides a justification.</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the author’s perspective but justification is either inappropriate or incomplete.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Unable to identify the author’s perspective.</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Cultural Perspectives</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Identifies cultural perspectives/norms accurately.  Provides a detailed connection of cultural products/practices to perspectives.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some cultural perspectives/norms accurately.  Connects cultural products/practices to perspectives.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some cultural perspectives/norms accurately.  Provides a minimal connection of cultural products/practices to perspectives.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Identification of cultural perspectives/norms is mostly superficial or lacking.  And/or connection of cultural practices/products to perspectives is superficial or lacking.</a:t>
                      </a:r>
                    </a:p>
                  </a:txBody>
                  <a:tcPr marL="68580" marR="68580" marT="0" marB="0"/>
                </a:tc>
              </a:tr>
            </a:tbl>
          </a:graphicData>
        </a:graphic>
      </p:graphicFrame>
      <p:sp>
        <p:nvSpPr>
          <p:cNvPr id="3" name="Slide Number Placeholder 2"/>
          <p:cNvSpPr>
            <a:spLocks noGrp="1"/>
          </p:cNvSpPr>
          <p:nvPr>
            <p:ph type="sldNum" sz="quarter" idx="12"/>
          </p:nvPr>
        </p:nvSpPr>
        <p:spPr/>
        <p:txBody>
          <a:bodyPr/>
          <a:lstStyle/>
          <a:p>
            <a:fld id="{74C2F60E-34D8-DD42-93FD-7BD7AE432328}" type="slidenum">
              <a:rPr lang="en-US"/>
              <a:pPr/>
              <a:t>100</a:t>
            </a:fld>
            <a:endParaRPr lang="en-US" dirty="0"/>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86111454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35920" y="228600"/>
            <a:ext cx="8153400" cy="990600"/>
          </a:xfrm>
        </p:spPr>
        <p:txBody>
          <a:bodyPr/>
          <a:lstStyle/>
          <a:p>
            <a:r>
              <a:rPr lang="en-US"/>
              <a:t>La adicción a las compras</a:t>
            </a:r>
          </a:p>
        </p:txBody>
      </p:sp>
      <p:sp>
        <p:nvSpPr>
          <p:cNvPr id="7" name="Content Placeholder 6"/>
          <p:cNvSpPr>
            <a:spLocks noGrp="1"/>
          </p:cNvSpPr>
          <p:nvPr>
            <p:ph sz="quarter" idx="1"/>
          </p:nvPr>
        </p:nvSpPr>
        <p:spPr>
          <a:xfrm>
            <a:off x="254000" y="1503048"/>
            <a:ext cx="4485268" cy="4927914"/>
          </a:xfrm>
          <a:solidFill>
            <a:srgbClr val="C6D9F1"/>
          </a:solidFill>
        </p:spPr>
        <p:txBody>
          <a:bodyPr>
            <a:noAutofit/>
          </a:bodyPr>
          <a:lstStyle/>
          <a:p>
            <a:pPr marL="0" indent="0">
              <a:lnSpc>
                <a:spcPct val="80000"/>
              </a:lnSpc>
              <a:spcBef>
                <a:spcPts val="0"/>
              </a:spcBef>
              <a:buNone/>
            </a:pPr>
            <a:r>
              <a:rPr lang="en-US" sz="2000" b="1">
                <a:solidFill>
                  <a:schemeClr val="bg1"/>
                </a:solidFill>
              </a:rPr>
              <a:t>      LA ADICCIÓN A LAS COMPRAS</a:t>
            </a:r>
            <a:r>
              <a:rPr lang="en-US" sz="2000">
                <a:solidFill>
                  <a:schemeClr val="bg1"/>
                </a:solidFill>
              </a:rPr>
              <a:t> es un impulso incontrolable para adquirir objetos inútiles o innecesarios. La gratificación deriva, más que de la utilidad de los productos, del propio proceso de comprar. Este consumo, no planificado, va más allá de las posibilidades económicas de la persona y le lleva a tener un exceso en sus gastos e incluso a generar deudas.</a:t>
            </a:r>
          </a:p>
          <a:p>
            <a:pPr marL="0" indent="0">
              <a:lnSpc>
                <a:spcPct val="80000"/>
              </a:lnSpc>
              <a:spcBef>
                <a:spcPts val="0"/>
              </a:spcBef>
              <a:buNone/>
            </a:pPr>
            <a:endParaRPr lang="en-US" sz="2000">
              <a:solidFill>
                <a:schemeClr val="bg1"/>
              </a:solidFill>
            </a:endParaRPr>
          </a:p>
          <a:p>
            <a:pPr marL="0" indent="0">
              <a:lnSpc>
                <a:spcPct val="80000"/>
              </a:lnSpc>
              <a:spcBef>
                <a:spcPts val="0"/>
              </a:spcBef>
              <a:buNone/>
            </a:pPr>
            <a:r>
              <a:rPr lang="en-US" sz="2000">
                <a:solidFill>
                  <a:schemeClr val="bg1"/>
                </a:solidFill>
              </a:rPr>
              <a:t>       Entre las causas que mueven a comprar de forma desmesurada no se encuentra la necesidad, sino un descontrol de los impulsos y un pensamiento irracional que surge de una necesidad emocional, de la falta de autoestima, de un vacío o de la imposibilidad de soportar frustraciones y problema.</a:t>
            </a:r>
          </a:p>
        </p:txBody>
      </p:sp>
      <p:sp>
        <p:nvSpPr>
          <p:cNvPr id="8" name="Content Placeholder 7"/>
          <p:cNvSpPr>
            <a:spLocks noGrp="1"/>
          </p:cNvSpPr>
          <p:nvPr>
            <p:ph sz="quarter" idx="2"/>
          </p:nvPr>
        </p:nvSpPr>
        <p:spPr>
          <a:xfrm>
            <a:off x="4883000" y="1589566"/>
            <a:ext cx="4146699" cy="5014433"/>
          </a:xfrm>
          <a:ln w="19050" cmpd="sng">
            <a:noFill/>
          </a:ln>
        </p:spPr>
        <p:txBody>
          <a:bodyPr>
            <a:normAutofit fontScale="70000" lnSpcReduction="20000"/>
          </a:bodyPr>
          <a:lstStyle/>
          <a:p>
            <a:pPr marL="0" indent="0">
              <a:spcBef>
                <a:spcPts val="0"/>
              </a:spcBef>
              <a:buNone/>
            </a:pPr>
            <a:r>
              <a:rPr lang="en-US" sz="3200"/>
              <a:t>Shopping addiction is an uncontrollable impulse to acquire useless or unnecessary objects. Gratification is derived, not from the utility of the products, but from the act of buying. This unplanned consumption goes beyond the economic possibilities of the person and leads him to have an excess in expenditures and even generate debts.</a:t>
            </a:r>
          </a:p>
          <a:p>
            <a:pPr marL="0" indent="0">
              <a:spcBef>
                <a:spcPts val="0"/>
              </a:spcBef>
              <a:buNone/>
            </a:pPr>
            <a:endParaRPr lang="en-US" sz="3200"/>
          </a:p>
          <a:p>
            <a:pPr marL="0" indent="0">
              <a:spcBef>
                <a:spcPts val="0"/>
              </a:spcBef>
              <a:buNone/>
            </a:pPr>
            <a:r>
              <a:rPr lang="en-US" sz="3200"/>
              <a:t>        Among the causes that move disproportionately to buy is not a necessity but a lack of control of impulses and irrational thought that arises from an emotional need, lack of self-esteem, a vacuum or inability to withstand frustrations and problem.</a:t>
            </a:r>
            <a:endParaRPr lang="en-US"/>
          </a:p>
        </p:txBody>
      </p:sp>
      <p:pic>
        <p:nvPicPr>
          <p:cNvPr id="9" name="Picture 8" descr="Unknown.jpeg"/>
          <p:cNvPicPr>
            <a:picLocks noChangeAspect="1"/>
          </p:cNvPicPr>
          <p:nvPr/>
        </p:nvPicPr>
        <p:blipFill>
          <a:blip r:embed="rId3"/>
          <a:stretch>
            <a:fillRect/>
          </a:stretch>
        </p:blipFill>
        <p:spPr>
          <a:xfrm>
            <a:off x="6596138" y="163386"/>
            <a:ext cx="1971762" cy="1353312"/>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101</a:t>
            </a:fld>
            <a:endParaRPr lang="en-US" dirty="0"/>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952468757"/>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28600"/>
            <a:ext cx="8153400" cy="990600"/>
          </a:xfrm>
          <a:solidFill>
            <a:schemeClr val="accent1"/>
          </a:solidFill>
        </p:spPr>
        <p:txBody>
          <a:bodyPr>
            <a:normAutofit/>
          </a:bodyPr>
          <a:lstStyle/>
          <a:p>
            <a:r>
              <a:rPr lang="en-US">
                <a:solidFill>
                  <a:schemeClr val="tx1"/>
                </a:solidFill>
              </a:rPr>
              <a:t>Key Word Recognition</a:t>
            </a:r>
          </a:p>
        </p:txBody>
      </p:sp>
      <p:sp>
        <p:nvSpPr>
          <p:cNvPr id="8" name="Content Placeholder 7"/>
          <p:cNvSpPr>
            <a:spLocks noGrp="1"/>
          </p:cNvSpPr>
          <p:nvPr>
            <p:ph sz="quarter" idx="1"/>
          </p:nvPr>
        </p:nvSpPr>
        <p:spPr>
          <a:xfrm>
            <a:off x="501810" y="1400233"/>
            <a:ext cx="7480300" cy="1676400"/>
          </a:xfrm>
        </p:spPr>
        <p:txBody>
          <a:bodyPr anchor="t">
            <a:noAutofit/>
          </a:bodyPr>
          <a:lstStyle/>
          <a:p>
            <a:pPr>
              <a:buNone/>
            </a:pPr>
            <a:r>
              <a:rPr lang="en-US" sz="2000" b="1">
                <a:solidFill>
                  <a:srgbClr val="FF0000"/>
                </a:solidFill>
              </a:rPr>
              <a:t> </a:t>
            </a:r>
            <a:r>
              <a:rPr lang="en-US" sz="2000" b="1">
                <a:solidFill>
                  <a:schemeClr val="accent6"/>
                </a:solidFill>
              </a:rPr>
              <a:t>Find the following Spanish words in the article.</a:t>
            </a:r>
          </a:p>
          <a:p>
            <a:pPr>
              <a:spcBef>
                <a:spcPts val="100"/>
              </a:spcBef>
              <a:buNone/>
            </a:pPr>
            <a:r>
              <a:rPr lang="en-US" sz="2000"/>
              <a:t>		1.  impulse		5.  unplanned</a:t>
            </a:r>
          </a:p>
          <a:p>
            <a:pPr>
              <a:spcBef>
                <a:spcPts val="100"/>
              </a:spcBef>
              <a:buNone/>
            </a:pPr>
            <a:r>
              <a:rPr lang="en-US" sz="2000"/>
              <a:t>		2.  useless		6.  among the causes</a:t>
            </a:r>
          </a:p>
          <a:p>
            <a:pPr>
              <a:spcBef>
                <a:spcPts val="100"/>
              </a:spcBef>
              <a:buNone/>
            </a:pPr>
            <a:r>
              <a:rPr lang="en-US" sz="2000"/>
              <a:t>		3.  vacuum		7.  self-esteem</a:t>
            </a:r>
          </a:p>
          <a:p>
            <a:pPr>
              <a:spcBef>
                <a:spcPts val="100"/>
              </a:spcBef>
              <a:buNone/>
            </a:pPr>
            <a:r>
              <a:rPr lang="en-US" sz="2000"/>
              <a:t>		4.  tolerate		8.  necessity</a:t>
            </a:r>
          </a:p>
          <a:p>
            <a:pPr>
              <a:buNone/>
            </a:pPr>
            <a:endParaRPr lang="en-US" sz="2000"/>
          </a:p>
        </p:txBody>
      </p:sp>
      <p:graphicFrame>
        <p:nvGraphicFramePr>
          <p:cNvPr id="9" name="Table 8"/>
          <p:cNvGraphicFramePr>
            <a:graphicFrameLocks noGrp="1"/>
          </p:cNvGraphicFramePr>
          <p:nvPr>
            <p:extLst/>
          </p:nvPr>
        </p:nvGraphicFramePr>
        <p:xfrm>
          <a:off x="355599" y="3130075"/>
          <a:ext cx="8372349" cy="3340100"/>
        </p:xfrm>
        <a:graphic>
          <a:graphicData uri="http://schemas.openxmlformats.org/drawingml/2006/table">
            <a:tbl>
              <a:tblPr firstRow="1" bandRow="1">
                <a:tableStyleId>{69CF1AB2-1976-4502-BF36-3FF5EA218861}</a:tableStyleId>
              </a:tblPr>
              <a:tblGrid>
                <a:gridCol w="1896947"/>
                <a:gridCol w="713678"/>
                <a:gridCol w="5761724"/>
              </a:tblGrid>
              <a:tr h="5969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all key words appropriately within context of the text.</a:t>
                      </a:r>
                    </a:p>
                  </a:txBody>
                  <a:tcPr marL="68580" marR="68580" marT="0" marB="0" anchor="ctr"/>
                </a:tc>
              </a:tr>
              <a:tr h="5080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majority of key words appropriately within context of the text.</a:t>
                      </a:r>
                    </a:p>
                  </a:txBody>
                  <a:tcPr marL="68580" marR="68580" marT="0" marB="0" anchor="ctr"/>
                </a:tc>
              </a:tr>
              <a:tr h="53848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half of key words appropriately within the context of the text.</a:t>
                      </a:r>
                    </a:p>
                  </a:txBody>
                  <a:tcPr marL="68580" marR="68580" marT="0" marB="0" anchor="ctr"/>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fewer than half of key words appropriately within the context of the text.</a:t>
                      </a:r>
                    </a:p>
                  </a:txBody>
                  <a:tcPr marL="68580" marR="68580" marT="0" marB="0" anchor="ctr"/>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Struggles to understand key words within the context of the text. </a:t>
                      </a:r>
                    </a:p>
                  </a:txBody>
                  <a:tcPr marL="68580" marR="68580" marT="0" marB="0" anchor="ctr"/>
                </a:tc>
              </a:tr>
              <a:tr h="5359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Does not identify any of the words appropriately within the context of the text. </a:t>
                      </a:r>
                    </a:p>
                  </a:txBody>
                  <a:tcPr marL="68580" marR="68580" marT="0" marB="0"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2" name="Slide Number Placeholder 1"/>
          <p:cNvSpPr>
            <a:spLocks noGrp="1"/>
          </p:cNvSpPr>
          <p:nvPr>
            <p:ph type="sldNum" sz="quarter" idx="12"/>
          </p:nvPr>
        </p:nvSpPr>
        <p:spPr/>
        <p:txBody>
          <a:bodyPr/>
          <a:lstStyle/>
          <a:p>
            <a:fld id="{74C2F60E-34D8-DD42-93FD-7BD7AE432328}" type="slidenum">
              <a:rPr lang="en-US"/>
              <a:pPr/>
              <a:t>102</a:t>
            </a:fld>
            <a:endParaRPr lang="en-US" dirty="0"/>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22675194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7850" y="490443"/>
            <a:ext cx="8153400" cy="990600"/>
          </a:xfrm>
          <a:solidFill>
            <a:schemeClr val="accent1"/>
          </a:solidFill>
        </p:spPr>
        <p:txBody>
          <a:bodyPr anchor="ctr">
            <a:normAutofit/>
          </a:bodyPr>
          <a:lstStyle/>
          <a:p>
            <a:r>
              <a:rPr lang="en-US">
                <a:solidFill>
                  <a:schemeClr val="tx1"/>
                </a:solidFill>
              </a:rPr>
              <a:t>Main Idea</a:t>
            </a:r>
          </a:p>
        </p:txBody>
      </p:sp>
      <p:sp>
        <p:nvSpPr>
          <p:cNvPr id="8" name="Content Placeholder 7"/>
          <p:cNvSpPr>
            <a:spLocks noGrp="1"/>
          </p:cNvSpPr>
          <p:nvPr>
            <p:ph sz="quarter" idx="1"/>
          </p:nvPr>
        </p:nvSpPr>
        <p:spPr>
          <a:xfrm>
            <a:off x="577850" y="1735598"/>
            <a:ext cx="7480300" cy="528002"/>
          </a:xfrm>
        </p:spPr>
        <p:txBody>
          <a:bodyPr anchor="t">
            <a:noAutofit/>
          </a:bodyPr>
          <a:lstStyle/>
          <a:p>
            <a:pPr>
              <a:buNone/>
            </a:pPr>
            <a:r>
              <a:rPr lang="en-US" sz="2400">
                <a:solidFill>
                  <a:schemeClr val="accent6"/>
                </a:solidFill>
              </a:rPr>
              <a:t>What is the main idea of this article? Answer in English</a:t>
            </a:r>
            <a:r>
              <a:rPr lang="en-US" sz="2000">
                <a:solidFill>
                  <a:schemeClr val="accent6"/>
                </a:solidFill>
              </a:rPr>
              <a:t>.</a:t>
            </a:r>
          </a:p>
          <a:p>
            <a:pPr>
              <a:buNone/>
            </a:pPr>
            <a:endParaRPr lang="en-US" sz="2000"/>
          </a:p>
        </p:txBody>
      </p:sp>
      <p:graphicFrame>
        <p:nvGraphicFramePr>
          <p:cNvPr id="9" name="Table 8"/>
          <p:cNvGraphicFramePr>
            <a:graphicFrameLocks noGrp="1"/>
          </p:cNvGraphicFramePr>
          <p:nvPr>
            <p:extLst/>
          </p:nvPr>
        </p:nvGraphicFramePr>
        <p:xfrm>
          <a:off x="358901" y="2500076"/>
          <a:ext cx="8372349" cy="3601720"/>
        </p:xfrm>
        <a:graphic>
          <a:graphicData uri="http://schemas.openxmlformats.org/drawingml/2006/table">
            <a:tbl>
              <a:tblPr firstRow="1" bandRow="1">
                <a:tableStyleId>{69CF1AB2-1976-4502-BF36-3FF5EA218861}</a:tableStyleId>
              </a:tblPr>
              <a:tblGrid>
                <a:gridCol w="2146300"/>
                <a:gridCol w="1028700"/>
                <a:gridCol w="5197349"/>
              </a:tblGrid>
              <a:tr h="5969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the complete main ideas(s) of the text.</a:t>
                      </a:r>
                    </a:p>
                  </a:txBody>
                  <a:tcPr marL="68580" marR="68580" marT="0" marB="0" anchor="ctr"/>
                </a:tc>
              </a:tr>
              <a:tr h="5080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the key parts of the main ideas(s) of the text but misses some elements. </a:t>
                      </a:r>
                    </a:p>
                  </a:txBody>
                  <a:tcPr marL="68580" marR="68580" marT="0" marB="0" anchor="ctr"/>
                </a:tc>
              </a:tr>
              <a:tr h="53848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some parts of the main idea(s) of the text.</a:t>
                      </a:r>
                    </a:p>
                  </a:txBody>
                  <a:tcPr marL="68580" marR="68580" marT="0" marB="0" anchor="ctr"/>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May identify some ideas from the text but they do not represent the main idea(s). They are supporting details.</a:t>
                      </a:r>
                    </a:p>
                  </a:txBody>
                  <a:tcPr marL="68580" marR="68580" marT="0" marB="0" anchor="ctr"/>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Struggles to identify the main idea; may identify a detail that is not relevant to main idea. </a:t>
                      </a:r>
                    </a:p>
                  </a:txBody>
                  <a:tcPr marL="68580" marR="68580" marT="0" marB="0" anchor="ctr"/>
                </a:tc>
              </a:tr>
              <a:tr h="5359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Does not provide a response.</a:t>
                      </a:r>
                    </a:p>
                  </a:txBody>
                  <a:tcPr marL="68580" marR="68580" marT="0" marB="0"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2" name="Slide Number Placeholder 1"/>
          <p:cNvSpPr>
            <a:spLocks noGrp="1"/>
          </p:cNvSpPr>
          <p:nvPr>
            <p:ph type="sldNum" sz="quarter" idx="12"/>
          </p:nvPr>
        </p:nvSpPr>
        <p:spPr/>
        <p:txBody>
          <a:bodyPr/>
          <a:lstStyle/>
          <a:p>
            <a:fld id="{74C2F60E-34D8-DD42-93FD-7BD7AE432328}" type="slidenum">
              <a:rPr lang="en-US"/>
              <a:pPr/>
              <a:t>103</a:t>
            </a:fld>
            <a:endParaRPr lang="en-US" dirty="0"/>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2939434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61950" y="167424"/>
            <a:ext cx="7956860" cy="851630"/>
          </a:xfrm>
          <a:solidFill>
            <a:schemeClr val="accent1"/>
          </a:solidFill>
        </p:spPr>
        <p:txBody>
          <a:bodyPr>
            <a:normAutofit/>
          </a:bodyPr>
          <a:lstStyle/>
          <a:p>
            <a:r>
              <a:rPr lang="en-US">
                <a:solidFill>
                  <a:schemeClr val="tx1"/>
                </a:solidFill>
              </a:rPr>
              <a:t>Supporting Details</a:t>
            </a:r>
          </a:p>
        </p:txBody>
      </p:sp>
      <p:sp>
        <p:nvSpPr>
          <p:cNvPr id="8" name="Content Placeholder 7"/>
          <p:cNvSpPr>
            <a:spLocks noGrp="1"/>
          </p:cNvSpPr>
          <p:nvPr>
            <p:ph sz="quarter" idx="1"/>
          </p:nvPr>
        </p:nvSpPr>
        <p:spPr>
          <a:xfrm>
            <a:off x="197289" y="1081329"/>
            <a:ext cx="8688967" cy="729396"/>
          </a:xfrm>
        </p:spPr>
        <p:txBody>
          <a:bodyPr anchor="t">
            <a:noAutofit/>
          </a:bodyPr>
          <a:lstStyle/>
          <a:p>
            <a:pPr marL="0" indent="0">
              <a:buNone/>
            </a:pPr>
            <a:r>
              <a:rPr lang="en-US" sz="2000" b="1">
                <a:solidFill>
                  <a:schemeClr val="accent6"/>
                </a:solidFill>
              </a:rPr>
              <a:t>Indicate if a detail is true, false or not mentioned in the article. Copy the information in Spanish that is given for each detail that is true or false.    </a:t>
            </a:r>
          </a:p>
          <a:p>
            <a:pPr marL="0" indent="0">
              <a:buNone/>
            </a:pPr>
            <a:endParaRPr lang="en-US" sz="2000">
              <a:solidFill>
                <a:schemeClr val="accent6"/>
              </a:solidFill>
            </a:endParaRPr>
          </a:p>
          <a:p>
            <a:pPr marL="0" indent="0">
              <a:buNone/>
            </a:pPr>
            <a:endParaRPr lang="en-US" sz="2000">
              <a:solidFill>
                <a:schemeClr val="accent6"/>
              </a:solidFill>
            </a:endParaRPr>
          </a:p>
          <a:p>
            <a:pPr marL="0" indent="0">
              <a:buNone/>
            </a:pPr>
            <a:endParaRPr lang="en-US" sz="2000">
              <a:solidFill>
                <a:schemeClr val="accent6"/>
              </a:solidFill>
            </a:endParaRPr>
          </a:p>
          <a:p>
            <a:pPr>
              <a:buNone/>
            </a:pPr>
            <a:r>
              <a:rPr lang="en-US" sz="2000" b="1">
                <a:solidFill>
                  <a:srgbClr val="FF0000"/>
                </a:solidFill>
              </a:rPr>
              <a:t> </a:t>
            </a:r>
            <a:endParaRPr lang="en-US" sz="2000"/>
          </a:p>
        </p:txBody>
      </p:sp>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graphicFrame>
        <p:nvGraphicFramePr>
          <p:cNvPr id="2" name="Table 1"/>
          <p:cNvGraphicFramePr>
            <a:graphicFrameLocks noGrp="1"/>
          </p:cNvGraphicFramePr>
          <p:nvPr>
            <p:extLst/>
          </p:nvPr>
        </p:nvGraphicFramePr>
        <p:xfrm>
          <a:off x="263564" y="1985897"/>
          <a:ext cx="8556416" cy="4103183"/>
        </p:xfrm>
        <a:graphic>
          <a:graphicData uri="http://schemas.openxmlformats.org/drawingml/2006/table">
            <a:tbl>
              <a:tblPr firstRow="1" bandRow="1">
                <a:tableStyleId>{5C22544A-7EE6-4342-B048-85BDC9FD1C3A}</a:tableStyleId>
              </a:tblPr>
              <a:tblGrid>
                <a:gridCol w="600689"/>
                <a:gridCol w="600689"/>
                <a:gridCol w="600689"/>
                <a:gridCol w="3928954"/>
                <a:gridCol w="2825395"/>
              </a:tblGrid>
              <a:tr h="0">
                <a:tc>
                  <a:txBody>
                    <a:bodyPr/>
                    <a:lstStyle/>
                    <a:p>
                      <a:r>
                        <a:rPr lang="en-US" sz="1400"/>
                        <a:t>True</a:t>
                      </a:r>
                    </a:p>
                  </a:txBody>
                  <a:tcPr anchor="ctr"/>
                </a:tc>
                <a:tc>
                  <a:txBody>
                    <a:bodyPr/>
                    <a:lstStyle/>
                    <a:p>
                      <a:r>
                        <a:rPr lang="en-US" sz="1400"/>
                        <a:t>False</a:t>
                      </a:r>
                    </a:p>
                  </a:txBody>
                  <a:tcPr anchor="ctr"/>
                </a:tc>
                <a:tc>
                  <a:txBody>
                    <a:bodyPr/>
                    <a:lstStyle/>
                    <a:p>
                      <a:pPr algn="ctr"/>
                      <a:r>
                        <a:rPr lang="en-US" sz="1400"/>
                        <a:t>Not</a:t>
                      </a:r>
                    </a:p>
                    <a:p>
                      <a:pPr algn="ctr"/>
                      <a:r>
                        <a:rPr lang="en-US" sz="1400"/>
                        <a:t>In</a:t>
                      </a:r>
                    </a:p>
                    <a:p>
                      <a:pPr algn="ctr"/>
                      <a:r>
                        <a:rPr lang="en-US" sz="1400"/>
                        <a:t>text</a:t>
                      </a:r>
                    </a:p>
                  </a:txBody>
                  <a:tcPr anchor="ctr"/>
                </a:tc>
                <a:tc>
                  <a:txBody>
                    <a:bodyPr/>
                    <a:lstStyle/>
                    <a:p>
                      <a:pPr algn="ctr"/>
                      <a:r>
                        <a:rPr lang="en-US" sz="1600"/>
                        <a:t>Statement</a:t>
                      </a:r>
                    </a:p>
                  </a:txBody>
                  <a:tcPr anchor="ctr"/>
                </a:tc>
                <a:tc>
                  <a:txBody>
                    <a:bodyPr/>
                    <a:lstStyle/>
                    <a:p>
                      <a:pPr algn="ctr"/>
                      <a:r>
                        <a:rPr lang="en-US" sz="1600" b="1" kern="1200">
                          <a:solidFill>
                            <a:schemeClr val="lt1"/>
                          </a:solidFill>
                          <a:effectLst/>
                          <a:latin typeface="+mn-lt"/>
                          <a:ea typeface="+mn-ea"/>
                          <a:cs typeface="+mn-cs"/>
                        </a:rPr>
                        <a:t>Copy the phrase that gives evidence for or against the statement.</a:t>
                      </a:r>
                      <a:r>
                        <a:rPr lang="en-US" sz="1600">
                          <a:effectLst/>
                        </a:rPr>
                        <a:t> </a:t>
                      </a:r>
                      <a:endParaRPr lang="en-US" sz="1600"/>
                    </a:p>
                  </a:txBody>
                  <a:tcPr/>
                </a:tc>
              </a:tr>
              <a:tr h="357903">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r>
                        <a:rPr lang="en-US" sz="1600"/>
                        <a:t>Those who shop to excess often incur debt.</a:t>
                      </a:r>
                    </a:p>
                  </a:txBody>
                  <a:tcPr/>
                </a:tc>
                <a:tc>
                  <a:txBody>
                    <a:bodyPr/>
                    <a:lstStyle/>
                    <a:p>
                      <a:endParaRPr lang="en-US"/>
                    </a:p>
                  </a:txBody>
                  <a:tcPr/>
                </a:tc>
              </a:tr>
              <a:tr h="584464">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r>
                        <a:rPr lang="en-US" sz="1600"/>
                        <a:t>Compulsive shoppers shop out of emotional necessity. </a:t>
                      </a:r>
                    </a:p>
                  </a:txBody>
                  <a:tcPr/>
                </a:tc>
                <a:tc>
                  <a:txBody>
                    <a:bodyPr/>
                    <a:lstStyle/>
                    <a:p>
                      <a:endParaRPr lang="en-US"/>
                    </a:p>
                  </a:txBody>
                  <a:tcPr/>
                </a:tc>
              </a:tr>
              <a:tr h="584464">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r>
                        <a:rPr lang="en-US" sz="1600"/>
                        <a:t>Compulsive shoppers usually buy more and more each time. </a:t>
                      </a:r>
                    </a:p>
                  </a:txBody>
                  <a:tcPr/>
                </a:tc>
                <a:tc>
                  <a:txBody>
                    <a:bodyPr/>
                    <a:lstStyle/>
                    <a:p>
                      <a:endParaRPr lang="en-US"/>
                    </a:p>
                  </a:txBody>
                  <a:tcPr/>
                </a:tc>
              </a:tr>
              <a:tr h="584464">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r>
                        <a:rPr lang="en-US" sz="1600"/>
                        <a:t>Shopping gives some people a rush of adrenaline. </a:t>
                      </a:r>
                    </a:p>
                  </a:txBody>
                  <a:tcPr/>
                </a:tc>
                <a:tc>
                  <a:txBody>
                    <a:bodyPr/>
                    <a:lstStyle/>
                    <a:p>
                      <a:endParaRPr lang="en-US"/>
                    </a:p>
                  </a:txBody>
                  <a:tcPr/>
                </a:tc>
              </a:tr>
              <a:tr h="584464">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r>
                        <a:rPr lang="en-US" sz="1600"/>
                        <a:t>Compulsive shoppers have trouble dealing with frustrations and problems. </a:t>
                      </a:r>
                    </a:p>
                  </a:txBody>
                  <a:tcPr/>
                </a:tc>
                <a:tc>
                  <a:txBody>
                    <a:bodyPr/>
                    <a:lstStyle/>
                    <a:p>
                      <a:endParaRPr lang="en-US"/>
                    </a:p>
                  </a:txBody>
                  <a:tcPr/>
                </a:tc>
              </a:tr>
              <a:tr h="584464">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r>
                        <a:rPr lang="en-US" sz="1600"/>
                        <a:t>Compulsive shoppers buy items that are not needed.</a:t>
                      </a:r>
                    </a:p>
                  </a:txBody>
                  <a:tcPr/>
                </a:tc>
                <a:tc>
                  <a:txBody>
                    <a:bodyPr/>
                    <a:lstStyle/>
                    <a:p>
                      <a:endParaRPr lang="en-US"/>
                    </a:p>
                  </a:txBody>
                  <a:tcPr/>
                </a:tc>
              </a:tr>
            </a:tbl>
          </a:graphicData>
        </a:graphic>
      </p:graphicFrame>
      <p:sp>
        <p:nvSpPr>
          <p:cNvPr id="3" name="Slide Number Placeholder 2"/>
          <p:cNvSpPr>
            <a:spLocks noGrp="1"/>
          </p:cNvSpPr>
          <p:nvPr>
            <p:ph type="sldNum" sz="quarter" idx="12"/>
          </p:nvPr>
        </p:nvSpPr>
        <p:spPr/>
        <p:txBody>
          <a:bodyPr/>
          <a:lstStyle/>
          <a:p>
            <a:fld id="{74C2F60E-34D8-DD42-93FD-7BD7AE432328}" type="slidenum">
              <a:rPr lang="en-US"/>
              <a:pPr/>
              <a:t>104</a:t>
            </a:fld>
            <a:endParaRPr lang="en-US" dirty="0"/>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0955121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61950" y="167424"/>
            <a:ext cx="7956860" cy="851630"/>
          </a:xfrm>
          <a:solidFill>
            <a:schemeClr val="accent1"/>
          </a:solidFill>
        </p:spPr>
        <p:txBody>
          <a:bodyPr>
            <a:normAutofit/>
          </a:bodyPr>
          <a:lstStyle/>
          <a:p>
            <a:r>
              <a:rPr lang="en-US">
                <a:solidFill>
                  <a:schemeClr val="tx1"/>
                </a:solidFill>
              </a:rPr>
              <a:t>Supporting Details</a:t>
            </a:r>
          </a:p>
        </p:txBody>
      </p:sp>
      <p:sp>
        <p:nvSpPr>
          <p:cNvPr id="8" name="Content Placeholder 7"/>
          <p:cNvSpPr>
            <a:spLocks noGrp="1"/>
          </p:cNvSpPr>
          <p:nvPr>
            <p:ph sz="quarter" idx="1"/>
          </p:nvPr>
        </p:nvSpPr>
        <p:spPr>
          <a:xfrm>
            <a:off x="361950" y="1111153"/>
            <a:ext cx="8688967" cy="729396"/>
          </a:xfrm>
        </p:spPr>
        <p:txBody>
          <a:bodyPr anchor="t">
            <a:noAutofit/>
          </a:bodyPr>
          <a:lstStyle/>
          <a:p>
            <a:pPr marL="0" indent="0">
              <a:buNone/>
            </a:pPr>
            <a:r>
              <a:rPr lang="en-US" sz="2000" b="1">
                <a:solidFill>
                  <a:schemeClr val="accent6"/>
                </a:solidFill>
              </a:rPr>
              <a:t>Indicate if a detail is true, false or not mentioned in the article. Copy the information in Spanish that is given for each detail that is true or false.    </a:t>
            </a:r>
          </a:p>
          <a:p>
            <a:pPr marL="0" indent="0">
              <a:buNone/>
            </a:pPr>
            <a:endParaRPr lang="en-US" sz="2000">
              <a:solidFill>
                <a:schemeClr val="accent6"/>
              </a:solidFill>
            </a:endParaRPr>
          </a:p>
          <a:p>
            <a:pPr>
              <a:spcBef>
                <a:spcPts val="100"/>
              </a:spcBef>
              <a:buNone/>
            </a:pPr>
            <a:r>
              <a:rPr lang="en-US" sz="1800"/>
              <a:t>	</a:t>
            </a:r>
            <a:endParaRPr lang="en-US" sz="2000"/>
          </a:p>
        </p:txBody>
      </p:sp>
      <p:graphicFrame>
        <p:nvGraphicFramePr>
          <p:cNvPr id="9" name="Table 8"/>
          <p:cNvGraphicFramePr>
            <a:graphicFrameLocks noGrp="1"/>
          </p:cNvGraphicFramePr>
          <p:nvPr>
            <p:extLst/>
          </p:nvPr>
        </p:nvGraphicFramePr>
        <p:xfrm>
          <a:off x="361950" y="2039911"/>
          <a:ext cx="8372349" cy="4114800"/>
        </p:xfrm>
        <a:graphic>
          <a:graphicData uri="http://schemas.openxmlformats.org/drawingml/2006/table">
            <a:tbl>
              <a:tblPr firstRow="1" bandRow="1">
                <a:tableStyleId>{69CF1AB2-1976-4502-BF36-3FF5EA218861}</a:tableStyleId>
              </a:tblPr>
              <a:tblGrid>
                <a:gridCol w="1790235"/>
                <a:gridCol w="735981"/>
                <a:gridCol w="5846133"/>
              </a:tblGrid>
              <a:tr h="4191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all supporting details in the text and accurately provides information from the text to support these details.</a:t>
                      </a:r>
                    </a:p>
                  </a:txBody>
                  <a:tcPr marL="68580" marR="68580" marT="0" marB="0"/>
                </a:tc>
              </a:tr>
              <a:tr h="4216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the majority of supporting details in the text and provides information from the text to support some of these details.</a:t>
                      </a:r>
                    </a:p>
                  </a:txBody>
                  <a:tcPr marL="68580" marR="68580" marT="0" marB="0"/>
                </a:tc>
              </a:tr>
              <a:tr h="405282">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half of the supporting details in the text and may provide limited information from the text to support these details. </a:t>
                      </a:r>
                    </a:p>
                  </a:txBody>
                  <a:tcPr marL="68580" marR="68580" marT="0" marB="0"/>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a few supporting details in the text but may be unable to provide information from the text to explain these details.</a:t>
                      </a:r>
                    </a:p>
                  </a:txBody>
                  <a:tcPr marL="68580" marR="68580" marT="0" marB="0"/>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Incorrectly identifies most details and is not able to provide accurate information for those details.</a:t>
                      </a:r>
                    </a:p>
                  </a:txBody>
                  <a:tcPr marL="68580" marR="68580" marT="0" marB="0"/>
                </a:tc>
              </a:tr>
              <a:tr h="5359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Does not provide a response.</a:t>
                      </a:r>
                    </a:p>
                  </a:txBody>
                  <a:tcPr marL="68580" marR="68580" marT="0" marB="0"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3" name="Slide Number Placeholder 2"/>
          <p:cNvSpPr>
            <a:spLocks noGrp="1"/>
          </p:cNvSpPr>
          <p:nvPr>
            <p:ph type="sldNum" sz="quarter" idx="12"/>
          </p:nvPr>
        </p:nvSpPr>
        <p:spPr/>
        <p:txBody>
          <a:bodyPr/>
          <a:lstStyle/>
          <a:p>
            <a:fld id="{74C2F60E-34D8-DD42-93FD-7BD7AE432328}" type="slidenum">
              <a:rPr lang="en-US"/>
              <a:pPr/>
              <a:t>105</a:t>
            </a:fld>
            <a:endParaRPr lang="en-US" dirty="0"/>
          </a:p>
        </p:txBody>
      </p:sp>
      <p:sp>
        <p:nvSpPr>
          <p:cNvPr id="2" name="Footer Placeholder 1"/>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83385225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17744"/>
            <a:ext cx="8153400" cy="990600"/>
          </a:xfrm>
          <a:solidFill>
            <a:schemeClr val="accent1"/>
          </a:solidFill>
        </p:spPr>
        <p:txBody>
          <a:bodyPr>
            <a:normAutofit/>
          </a:bodyPr>
          <a:lstStyle/>
          <a:p>
            <a:r>
              <a:rPr lang="en-US">
                <a:solidFill>
                  <a:schemeClr val="tx1"/>
                </a:solidFill>
              </a:rPr>
              <a:t>Guessing Meaning from Context</a:t>
            </a:r>
          </a:p>
        </p:txBody>
      </p:sp>
      <p:sp>
        <p:nvSpPr>
          <p:cNvPr id="8" name="Content Placeholder 7"/>
          <p:cNvSpPr>
            <a:spLocks noGrp="1"/>
          </p:cNvSpPr>
          <p:nvPr>
            <p:ph sz="quarter" idx="1"/>
          </p:nvPr>
        </p:nvSpPr>
        <p:spPr>
          <a:xfrm>
            <a:off x="682497" y="1208344"/>
            <a:ext cx="7718552" cy="2521902"/>
          </a:xfrm>
        </p:spPr>
        <p:txBody>
          <a:bodyPr anchor="t">
            <a:noAutofit/>
          </a:bodyPr>
          <a:lstStyle/>
          <a:p>
            <a:pPr marL="0" indent="0">
              <a:buNone/>
            </a:pPr>
            <a:r>
              <a:rPr lang="en-US" sz="2400">
                <a:solidFill>
                  <a:schemeClr val="accent6"/>
                </a:solidFill>
              </a:rPr>
              <a:t>Based on this text, write what the following words/ expressions probably mean. Give your answer in English. </a:t>
            </a:r>
          </a:p>
          <a:p>
            <a:pPr marL="0" indent="0">
              <a:buNone/>
            </a:pPr>
            <a:r>
              <a:rPr lang="en-US" sz="2400">
                <a:solidFill>
                  <a:schemeClr val="tx1"/>
                </a:solidFill>
              </a:rPr>
              <a:t>	</a:t>
            </a:r>
            <a:r>
              <a:rPr lang="en-US" sz="2000">
                <a:solidFill>
                  <a:schemeClr val="tx1"/>
                </a:solidFill>
              </a:rPr>
              <a:t>1. la gratificación </a:t>
            </a:r>
            <a:r>
              <a:rPr lang="en-US" sz="2000" b="1">
                <a:solidFill>
                  <a:schemeClr val="accent6"/>
                </a:solidFill>
              </a:rPr>
              <a:t>deriva</a:t>
            </a:r>
            <a:r>
              <a:rPr lang="en-US" sz="2000" b="1">
                <a:solidFill>
                  <a:schemeClr val="tx1"/>
                </a:solidFill>
              </a:rPr>
              <a:t>	 	</a:t>
            </a:r>
            <a:r>
              <a:rPr lang="en-US" sz="2000">
                <a:solidFill>
                  <a:schemeClr val="tx1"/>
                </a:solidFill>
              </a:rPr>
              <a:t>4. tener un </a:t>
            </a:r>
            <a:r>
              <a:rPr lang="en-US" sz="2000" b="1">
                <a:solidFill>
                  <a:schemeClr val="accent6"/>
                </a:solidFill>
              </a:rPr>
              <a:t>exceso</a:t>
            </a:r>
            <a:r>
              <a:rPr lang="en-US" sz="2000">
                <a:solidFill>
                  <a:schemeClr val="accent6"/>
                </a:solidFill>
              </a:rPr>
              <a:t> </a:t>
            </a:r>
            <a:endParaRPr lang="en-US" sz="2000" b="1">
              <a:solidFill>
                <a:schemeClr val="accent6"/>
              </a:solidFill>
            </a:endParaRPr>
          </a:p>
          <a:p>
            <a:pPr marL="0" indent="0">
              <a:buNone/>
            </a:pPr>
            <a:r>
              <a:rPr lang="en-US" sz="2000" b="1">
                <a:solidFill>
                  <a:schemeClr val="tx1"/>
                </a:solidFill>
              </a:rPr>
              <a:t>	</a:t>
            </a:r>
            <a:r>
              <a:rPr lang="en-US" sz="2000">
                <a:solidFill>
                  <a:schemeClr val="tx1"/>
                </a:solidFill>
              </a:rPr>
              <a:t>2. un </a:t>
            </a:r>
            <a:r>
              <a:rPr lang="en-US" sz="2000" b="1">
                <a:solidFill>
                  <a:schemeClr val="accent6"/>
                </a:solidFill>
              </a:rPr>
              <a:t>pensamiento</a:t>
            </a:r>
            <a:r>
              <a:rPr lang="en-US" sz="2000">
                <a:solidFill>
                  <a:schemeClr val="tx1"/>
                </a:solidFill>
              </a:rPr>
              <a:t> irracional	5. generar </a:t>
            </a:r>
            <a:r>
              <a:rPr lang="en-US" sz="2000" b="1">
                <a:solidFill>
                  <a:schemeClr val="accent6"/>
                </a:solidFill>
              </a:rPr>
              <a:t>deudas</a:t>
            </a:r>
          </a:p>
          <a:p>
            <a:pPr marL="0" indent="0">
              <a:buNone/>
            </a:pPr>
            <a:r>
              <a:rPr lang="en-US" sz="2000" b="1">
                <a:solidFill>
                  <a:schemeClr val="tx1"/>
                </a:solidFill>
              </a:rPr>
              <a:t>	</a:t>
            </a:r>
            <a:r>
              <a:rPr lang="en-US" sz="2000">
                <a:solidFill>
                  <a:schemeClr val="tx1"/>
                </a:solidFill>
              </a:rPr>
              <a:t>3. </a:t>
            </a:r>
            <a:r>
              <a:rPr lang="en-US" sz="2000" b="1">
                <a:solidFill>
                  <a:schemeClr val="tx1"/>
                </a:solidFill>
              </a:rPr>
              <a:t>la </a:t>
            </a:r>
            <a:r>
              <a:rPr lang="en-US" sz="2000" b="1">
                <a:solidFill>
                  <a:schemeClr val="accent6"/>
                </a:solidFill>
              </a:rPr>
              <a:t>falta</a:t>
            </a:r>
            <a:r>
              <a:rPr lang="en-US" sz="2000" b="1">
                <a:solidFill>
                  <a:schemeClr val="tx1"/>
                </a:solidFill>
              </a:rPr>
              <a:t> </a:t>
            </a:r>
            <a:r>
              <a:rPr lang="en-US" sz="2000">
                <a:solidFill>
                  <a:schemeClr val="tx1"/>
                </a:solidFill>
              </a:rPr>
              <a:t>de autoestima</a:t>
            </a:r>
            <a:r>
              <a:rPr lang="en-US" sz="2000" b="1">
                <a:solidFill>
                  <a:schemeClr val="tx1"/>
                </a:solidFill>
              </a:rPr>
              <a:t>	</a:t>
            </a:r>
            <a:r>
              <a:rPr lang="en-US" sz="2000">
                <a:solidFill>
                  <a:schemeClr val="tx1"/>
                </a:solidFill>
              </a:rPr>
              <a:t>	6. </a:t>
            </a:r>
            <a:r>
              <a:rPr lang="en-US" sz="2000" b="1">
                <a:solidFill>
                  <a:schemeClr val="accent6"/>
                </a:solidFill>
              </a:rPr>
              <a:t>soportar</a:t>
            </a:r>
            <a:r>
              <a:rPr lang="en-US" sz="2000">
                <a:solidFill>
                  <a:schemeClr val="tx1"/>
                </a:solidFill>
              </a:rPr>
              <a:t> frustraciones </a:t>
            </a:r>
            <a:endParaRPr lang="en-US" sz="2000" b="1">
              <a:solidFill>
                <a:schemeClr val="tx1"/>
              </a:solidFill>
            </a:endParaRPr>
          </a:p>
        </p:txBody>
      </p:sp>
      <p:graphicFrame>
        <p:nvGraphicFramePr>
          <p:cNvPr id="9" name="Table 8"/>
          <p:cNvGraphicFramePr>
            <a:graphicFrameLocks noGrp="1"/>
          </p:cNvGraphicFramePr>
          <p:nvPr>
            <p:extLst/>
          </p:nvPr>
        </p:nvGraphicFramePr>
        <p:xfrm>
          <a:off x="122664" y="3260923"/>
          <a:ext cx="8899714" cy="3210811"/>
        </p:xfrm>
        <a:graphic>
          <a:graphicData uri="http://schemas.openxmlformats.org/drawingml/2006/table">
            <a:tbl>
              <a:tblPr firstRow="1" bandRow="1">
                <a:tableStyleId>{69CF1AB2-1976-4502-BF36-3FF5EA218861}</a:tableStyleId>
              </a:tblPr>
              <a:tblGrid>
                <a:gridCol w="1561171"/>
                <a:gridCol w="713678"/>
                <a:gridCol w="6624865"/>
              </a:tblGrid>
              <a:tr h="551614">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Infers meaning of all unfamiliar words and phrases in the text.  Inferences are accurate.</a:t>
                      </a:r>
                    </a:p>
                  </a:txBody>
                  <a:tcPr marL="68580" marR="68580" marT="0" marB="0" anchor="ctr"/>
                </a:tc>
              </a:tr>
              <a:tr h="552359">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Infers meaning of more than half of unfamiliar words and phrases in the text.  The inferences are plausible although some may not be accurate.</a:t>
                      </a:r>
                    </a:p>
                  </a:txBody>
                  <a:tcPr marL="68580" marR="68580" marT="0" marB="0" anchor="ctr"/>
                </a:tc>
              </a:tr>
              <a:tr h="446049">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Infers meaning of half of unfamiliar words and phrases in the text.  The inferences are plausible although many are not accurate.</a:t>
                      </a:r>
                    </a:p>
                  </a:txBody>
                  <a:tcPr marL="68580" marR="68580" marT="0" marB="0" anchor="ctr"/>
                </a:tc>
              </a:tr>
              <a:tr h="515930">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Infers meaning of less than  half of unfamiliar words and phrases in the text.  The  inferences are plausible although many are not accurate.</a:t>
                      </a:r>
                    </a:p>
                  </a:txBody>
                  <a:tcPr marL="68580" marR="68580" marT="0" marB="0" anchor="ctr"/>
                </a:tc>
              </a:tr>
              <a:tr h="551614">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Attempts to infer meaning but inferences are not plausible or are not in the context of the text. </a:t>
                      </a:r>
                    </a:p>
                  </a:txBody>
                  <a:tcPr marL="68580" marR="68580" marT="0" marB="0" anchor="ctr"/>
                </a:tc>
              </a:tr>
              <a:tr h="551614">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Inferences of meaning of unfamiliar words and phrases are largely inaccurate or lacking.</a:t>
                      </a:r>
                    </a:p>
                  </a:txBody>
                  <a:tcPr marL="68580" marR="68580" marT="0" marB="0"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2" name="Slide Number Placeholder 1"/>
          <p:cNvSpPr>
            <a:spLocks noGrp="1"/>
          </p:cNvSpPr>
          <p:nvPr>
            <p:ph type="sldNum" sz="quarter" idx="12"/>
          </p:nvPr>
        </p:nvSpPr>
        <p:spPr/>
        <p:txBody>
          <a:bodyPr/>
          <a:lstStyle/>
          <a:p>
            <a:fld id="{74C2F60E-34D8-DD42-93FD-7BD7AE432328}" type="slidenum">
              <a:rPr lang="en-US"/>
              <a:pPr/>
              <a:t>106</a:t>
            </a:fld>
            <a:endParaRPr lang="en-US" dirty="0"/>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7655265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28600"/>
            <a:ext cx="8153400" cy="990600"/>
          </a:xfrm>
          <a:solidFill>
            <a:schemeClr val="accent1"/>
          </a:solidFill>
        </p:spPr>
        <p:txBody>
          <a:bodyPr>
            <a:normAutofit/>
          </a:bodyPr>
          <a:lstStyle/>
          <a:p>
            <a:r>
              <a:rPr lang="en-US">
                <a:solidFill>
                  <a:schemeClr val="tx1"/>
                </a:solidFill>
              </a:rPr>
              <a:t>Inferences</a:t>
            </a:r>
          </a:p>
        </p:txBody>
      </p:sp>
      <p:sp>
        <p:nvSpPr>
          <p:cNvPr id="8" name="Content Placeholder 7"/>
          <p:cNvSpPr>
            <a:spLocks noGrp="1"/>
          </p:cNvSpPr>
          <p:nvPr>
            <p:ph sz="quarter" idx="1"/>
          </p:nvPr>
        </p:nvSpPr>
        <p:spPr>
          <a:xfrm>
            <a:off x="574548" y="1516698"/>
            <a:ext cx="7677354" cy="1181897"/>
          </a:xfrm>
        </p:spPr>
        <p:txBody>
          <a:bodyPr anchor="t">
            <a:noAutofit/>
          </a:bodyPr>
          <a:lstStyle/>
          <a:p>
            <a:pPr marL="0" indent="0">
              <a:buNone/>
            </a:pPr>
            <a:r>
              <a:rPr lang="en-US" sz="2400">
                <a:solidFill>
                  <a:schemeClr val="accent6"/>
                </a:solidFill>
              </a:rPr>
              <a:t>Is the author critical of or understanding of the shoppers he describes in the article? Support your answer with evidence from the text. Give your answer in English. </a:t>
            </a:r>
          </a:p>
          <a:p>
            <a:pPr>
              <a:buNone/>
            </a:pPr>
            <a:r>
              <a:rPr lang="en-US" sz="2400" b="1">
                <a:solidFill>
                  <a:schemeClr val="accent6"/>
                </a:solidFill>
              </a:rPr>
              <a:t> </a:t>
            </a:r>
            <a:endParaRPr lang="en-US" sz="2400">
              <a:solidFill>
                <a:schemeClr val="accent6"/>
              </a:solidFill>
            </a:endParaRPr>
          </a:p>
        </p:txBody>
      </p:sp>
      <p:graphicFrame>
        <p:nvGraphicFramePr>
          <p:cNvPr id="9" name="Table 8"/>
          <p:cNvGraphicFramePr>
            <a:graphicFrameLocks noGrp="1"/>
          </p:cNvGraphicFramePr>
          <p:nvPr>
            <p:extLst/>
          </p:nvPr>
        </p:nvGraphicFramePr>
        <p:xfrm>
          <a:off x="355599" y="2789978"/>
          <a:ext cx="8372349" cy="3291840"/>
        </p:xfrm>
        <a:graphic>
          <a:graphicData uri="http://schemas.openxmlformats.org/drawingml/2006/table">
            <a:tbl>
              <a:tblPr firstRow="1" bandRow="1">
                <a:tableStyleId>{69CF1AB2-1976-4502-BF36-3FF5EA218861}</a:tableStyleId>
              </a:tblPr>
              <a:tblGrid>
                <a:gridCol w="1707377"/>
                <a:gridCol w="780585"/>
                <a:gridCol w="5884387"/>
              </a:tblGrid>
              <a:tr h="4191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Infers and interprets the text’s meaning using clear evidence from the text. </a:t>
                      </a:r>
                    </a:p>
                  </a:txBody>
                  <a:tcPr marL="68580" marR="68580" marT="0" marB="0"/>
                </a:tc>
              </a:tr>
              <a:tr h="4216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Infers and interprets the text’s meaning in a partially complete and/or partially plausible  manner. </a:t>
                      </a:r>
                    </a:p>
                  </a:txBody>
                  <a:tcPr marL="68580" marR="68580" marT="0" marB="0"/>
                </a:tc>
              </a:tr>
              <a:tr h="405282">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Makes a few plausible inferences regarding the text’s meaning.</a:t>
                      </a:r>
                    </a:p>
                  </a:txBody>
                  <a:tcPr marL="68580" marR="68580" marT="0" marB="0"/>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Inferences and interpretations of the text’s meaning are incomplete and/or not supported by evidence from the text.</a:t>
                      </a:r>
                    </a:p>
                  </a:txBody>
                  <a:tcPr marL="68580" marR="68580" marT="0" marB="0"/>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Inferences are made, but they are random guesses not supported by the text. </a:t>
                      </a:r>
                    </a:p>
                  </a:txBody>
                  <a:tcPr marL="68580" marR="68580" marT="0" marB="0"/>
                </a:tc>
              </a:tr>
              <a:tr h="5359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Does not provide a response.</a:t>
                      </a:r>
                    </a:p>
                  </a:txBody>
                  <a:tcPr marL="68580" marR="68580" marT="0" marB="0"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2" name="Slide Number Placeholder 1"/>
          <p:cNvSpPr>
            <a:spLocks noGrp="1"/>
          </p:cNvSpPr>
          <p:nvPr>
            <p:ph type="sldNum" sz="quarter" idx="12"/>
          </p:nvPr>
        </p:nvSpPr>
        <p:spPr/>
        <p:txBody>
          <a:bodyPr/>
          <a:lstStyle/>
          <a:p>
            <a:fld id="{74C2F60E-34D8-DD42-93FD-7BD7AE432328}" type="slidenum">
              <a:rPr lang="en-US"/>
              <a:pPr/>
              <a:t>107</a:t>
            </a:fld>
            <a:endParaRPr lang="en-US" dirty="0"/>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277784839"/>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28600"/>
            <a:ext cx="8153400" cy="990600"/>
          </a:xfrm>
          <a:solidFill>
            <a:schemeClr val="accent1"/>
          </a:solidFill>
        </p:spPr>
        <p:txBody>
          <a:bodyPr>
            <a:normAutofit/>
          </a:bodyPr>
          <a:lstStyle/>
          <a:p>
            <a:r>
              <a:rPr lang="en-US">
                <a:solidFill>
                  <a:schemeClr val="tx1"/>
                </a:solidFill>
              </a:rPr>
              <a:t>Cultural Perspectives</a:t>
            </a:r>
          </a:p>
        </p:txBody>
      </p:sp>
      <p:sp>
        <p:nvSpPr>
          <p:cNvPr id="8" name="Content Placeholder 7"/>
          <p:cNvSpPr>
            <a:spLocks noGrp="1"/>
          </p:cNvSpPr>
          <p:nvPr>
            <p:ph sz="quarter" idx="1"/>
          </p:nvPr>
        </p:nvSpPr>
        <p:spPr>
          <a:xfrm>
            <a:off x="574548" y="1311299"/>
            <a:ext cx="7733111" cy="1527585"/>
          </a:xfrm>
        </p:spPr>
        <p:txBody>
          <a:bodyPr anchor="t">
            <a:noAutofit/>
          </a:bodyPr>
          <a:lstStyle/>
          <a:p>
            <a:pPr marL="0" indent="0">
              <a:buNone/>
            </a:pPr>
            <a:r>
              <a:rPr lang="en-US" sz="2400">
                <a:solidFill>
                  <a:schemeClr val="accent6"/>
                </a:solidFill>
              </a:rPr>
              <a:t>What have you learned about the target language culture from this article? Would this article have been different if it had been written for a US audience? Give your answer in English. </a:t>
            </a:r>
          </a:p>
          <a:p>
            <a:pPr>
              <a:buNone/>
            </a:pPr>
            <a:r>
              <a:rPr lang="en-US" sz="2400" b="1">
                <a:solidFill>
                  <a:srgbClr val="FF0000"/>
                </a:solidFill>
              </a:rPr>
              <a:t> </a:t>
            </a:r>
            <a:endParaRPr lang="en-US" sz="2400"/>
          </a:p>
        </p:txBody>
      </p:sp>
      <p:graphicFrame>
        <p:nvGraphicFramePr>
          <p:cNvPr id="9" name="Table 8"/>
          <p:cNvGraphicFramePr>
            <a:graphicFrameLocks noGrp="1"/>
          </p:cNvGraphicFramePr>
          <p:nvPr>
            <p:extLst/>
          </p:nvPr>
        </p:nvGraphicFramePr>
        <p:xfrm>
          <a:off x="212542" y="2838884"/>
          <a:ext cx="8877411" cy="3604605"/>
        </p:xfrm>
        <a:graphic>
          <a:graphicData uri="http://schemas.openxmlformats.org/drawingml/2006/table">
            <a:tbl>
              <a:tblPr firstRow="1" bandRow="1">
                <a:tableStyleId>{69CF1AB2-1976-4502-BF36-3FF5EA218861}</a:tableStyleId>
              </a:tblPr>
              <a:tblGrid>
                <a:gridCol w="1716619"/>
                <a:gridCol w="646771"/>
                <a:gridCol w="6514021"/>
              </a:tblGrid>
              <a:tr h="48768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cultural perspectives/norms accurately.  Provides a detailed connection of cultural products/practices to perspectives.</a:t>
                      </a:r>
                    </a:p>
                  </a:txBody>
                  <a:tcPr marL="68580" marR="68580" marT="0" marB="0"/>
                </a:tc>
              </a:tr>
              <a:tr h="48768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some cultural perspectives/norms accurately.  Connects cultural products/practices to perspectives.</a:t>
                      </a:r>
                    </a:p>
                  </a:txBody>
                  <a:tcPr marL="68580" marR="68580" marT="0" marB="0"/>
                </a:tc>
              </a:tr>
              <a:tr h="587085">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some cultural perspectives/norms accurately.  Provides a minimal connection of cultural products/practices to perspectives.</a:t>
                      </a:r>
                    </a:p>
                  </a:txBody>
                  <a:tcPr marL="68580" marR="68580" marT="0" marB="0"/>
                </a:tc>
              </a:tr>
              <a:tr h="73152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Identification of cultural perspectives/norms is mostly superficial or lacking And/or connection of cultural practices/products to perspectives is superficial or lacking.</a:t>
                      </a:r>
                    </a:p>
                  </a:txBody>
                  <a:tcPr marL="68580" marR="68580" marT="0" marB="0"/>
                </a:tc>
              </a:tr>
              <a:tr h="48768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Cultural statements are made, but no connection is made between practices, products and perspectives. </a:t>
                      </a:r>
                    </a:p>
                  </a:txBody>
                  <a:tcPr marL="68580" marR="68580" marT="0" marB="0"/>
                </a:tc>
              </a:tr>
              <a:tr h="430121">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Does not provide a response.</a:t>
                      </a:r>
                    </a:p>
                  </a:txBody>
                  <a:tcPr marL="68580" marR="68580" marT="0" marB="0"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2" name="Slide Number Placeholder 1"/>
          <p:cNvSpPr>
            <a:spLocks noGrp="1"/>
          </p:cNvSpPr>
          <p:nvPr>
            <p:ph type="sldNum" sz="quarter" idx="12"/>
          </p:nvPr>
        </p:nvSpPr>
        <p:spPr/>
        <p:txBody>
          <a:bodyPr/>
          <a:lstStyle/>
          <a:p>
            <a:fld id="{74C2F60E-34D8-DD42-93FD-7BD7AE432328}" type="slidenum">
              <a:rPr lang="en-US"/>
              <a:pPr/>
              <a:t>108</a:t>
            </a:fld>
            <a:endParaRPr lang="en-US" dirty="0"/>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00340495"/>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16777" y="275916"/>
            <a:ext cx="7913184" cy="939567"/>
          </a:xfrm>
          <a:solidFill>
            <a:schemeClr val="accent1"/>
          </a:solidFill>
        </p:spPr>
        <p:txBody>
          <a:bodyPr/>
          <a:lstStyle/>
          <a:p>
            <a:r>
              <a:rPr lang="en-US">
                <a:solidFill>
                  <a:schemeClr val="tx1"/>
                </a:solidFill>
              </a:rPr>
              <a:t>Interpretive Listening</a:t>
            </a:r>
          </a:p>
        </p:txBody>
      </p:sp>
      <p:sp>
        <p:nvSpPr>
          <p:cNvPr id="6" name="Content Placeholder 5"/>
          <p:cNvSpPr>
            <a:spLocks noGrp="1"/>
          </p:cNvSpPr>
          <p:nvPr>
            <p:ph sz="quarter" idx="1"/>
          </p:nvPr>
        </p:nvSpPr>
        <p:spPr>
          <a:xfrm>
            <a:off x="609600" y="1919767"/>
            <a:ext cx="3886200" cy="4150833"/>
          </a:xfrm>
        </p:spPr>
        <p:txBody>
          <a:bodyPr>
            <a:normAutofit fontScale="70000" lnSpcReduction="20000"/>
          </a:bodyPr>
          <a:lstStyle/>
          <a:p>
            <a:pPr>
              <a:buNone/>
            </a:pPr>
            <a:r>
              <a:rPr lang="en-US" b="1"/>
              <a:t>French</a:t>
            </a:r>
          </a:p>
          <a:p>
            <a:pPr>
              <a:buNone/>
            </a:pPr>
            <a:endParaRPr lang="en-US"/>
          </a:p>
          <a:p>
            <a:pPr marL="0" indent="0">
              <a:buNone/>
            </a:pPr>
            <a:r>
              <a:rPr lang="en-US"/>
              <a:t>What do you know about Albam? Check all that apply. </a:t>
            </a:r>
          </a:p>
          <a:p>
            <a:pPr marL="0" indent="0">
              <a:buNone/>
            </a:pPr>
            <a:endParaRPr lang="en-US"/>
          </a:p>
          <a:p>
            <a:pPr marL="0" indent="0">
              <a:buNone/>
            </a:pPr>
            <a:r>
              <a:rPr lang="en-US"/>
              <a:t>____She is a professor. </a:t>
            </a:r>
          </a:p>
          <a:p>
            <a:pPr marL="0" indent="0">
              <a:buNone/>
            </a:pPr>
            <a:r>
              <a:rPr lang="en-US"/>
              <a:t>____She is 24. </a:t>
            </a:r>
          </a:p>
          <a:p>
            <a:pPr marL="0" indent="0">
              <a:buNone/>
            </a:pPr>
            <a:r>
              <a:rPr lang="en-US"/>
              <a:t>____She does not have children. </a:t>
            </a:r>
          </a:p>
          <a:p>
            <a:pPr marL="0" indent="0">
              <a:buNone/>
            </a:pPr>
            <a:r>
              <a:rPr lang="en-US"/>
              <a:t>____She likes sports. </a:t>
            </a:r>
          </a:p>
          <a:p>
            <a:pPr marL="0" indent="0">
              <a:buNone/>
            </a:pPr>
            <a:r>
              <a:rPr lang="en-US"/>
              <a:t>____She often goes to the gym. </a:t>
            </a:r>
          </a:p>
          <a:p>
            <a:pPr marL="0" indent="0">
              <a:buNone/>
            </a:pPr>
            <a:r>
              <a:rPr lang="en-US"/>
              <a:t>____She lives in Paris. </a:t>
            </a:r>
          </a:p>
          <a:p>
            <a:pPr marL="0" indent="0">
              <a:buNone/>
            </a:pPr>
            <a:endParaRPr lang="en-US"/>
          </a:p>
          <a:p>
            <a:pPr marL="0" indent="0">
              <a:buNone/>
            </a:pPr>
            <a:r>
              <a:rPr lang="en-US"/>
              <a:t>Are you likely to be friends with Albam? Why or why not? Justify your answer with information from the text. </a:t>
            </a:r>
          </a:p>
          <a:p>
            <a:pPr>
              <a:buNone/>
            </a:pPr>
            <a:endParaRPr lang="en-US"/>
          </a:p>
          <a:p>
            <a:pPr>
              <a:buNone/>
            </a:pPr>
            <a:endParaRPr lang="en-US"/>
          </a:p>
        </p:txBody>
      </p:sp>
      <p:sp>
        <p:nvSpPr>
          <p:cNvPr id="7" name="Content Placeholder 6"/>
          <p:cNvSpPr>
            <a:spLocks noGrp="1"/>
          </p:cNvSpPr>
          <p:nvPr>
            <p:ph sz="quarter" idx="2"/>
          </p:nvPr>
        </p:nvSpPr>
        <p:spPr>
          <a:xfrm>
            <a:off x="4844901" y="1919767"/>
            <a:ext cx="3886200" cy="4572000"/>
          </a:xfrm>
        </p:spPr>
        <p:txBody>
          <a:bodyPr>
            <a:normAutofit fontScale="70000" lnSpcReduction="20000"/>
          </a:bodyPr>
          <a:lstStyle/>
          <a:p>
            <a:pPr>
              <a:buNone/>
            </a:pPr>
            <a:r>
              <a:rPr lang="en-US" b="1"/>
              <a:t>Spanish</a:t>
            </a:r>
          </a:p>
          <a:p>
            <a:pPr>
              <a:buNone/>
            </a:pPr>
            <a:endParaRPr lang="en-US"/>
          </a:p>
          <a:p>
            <a:pPr marL="0">
              <a:buNone/>
            </a:pPr>
            <a:r>
              <a:rPr lang="en-US"/>
              <a:t>What do you know about Sergio? List 3 things. </a:t>
            </a:r>
          </a:p>
          <a:p>
            <a:pPr>
              <a:buNone/>
            </a:pPr>
            <a:endParaRPr lang="en-US"/>
          </a:p>
          <a:p>
            <a:pPr>
              <a:buNone/>
            </a:pPr>
            <a:r>
              <a:rPr lang="en-US"/>
              <a:t>1. </a:t>
            </a:r>
          </a:p>
          <a:p>
            <a:pPr>
              <a:buNone/>
            </a:pPr>
            <a:r>
              <a:rPr lang="en-US"/>
              <a:t>2. </a:t>
            </a:r>
          </a:p>
          <a:p>
            <a:pPr>
              <a:buNone/>
            </a:pPr>
            <a:r>
              <a:rPr lang="en-US"/>
              <a:t>3</a:t>
            </a:r>
          </a:p>
          <a:p>
            <a:pPr>
              <a:buNone/>
            </a:pPr>
            <a:endParaRPr lang="en-US"/>
          </a:p>
          <a:p>
            <a:pPr marL="0">
              <a:buNone/>
            </a:pPr>
            <a:r>
              <a:rPr lang="en-US"/>
              <a:t>What one question might you ask to get to know him better? </a:t>
            </a:r>
          </a:p>
        </p:txBody>
      </p:sp>
      <p:pic>
        <p:nvPicPr>
          <p:cNvPr id="8" name="STE-002albam-pres.mp3">
            <a:hlinkClick r:id="" action="ppaction://media"/>
          </p:cNvPr>
          <p:cNvPicPr>
            <a:picLocks noRot="1" noChangeAspect="1"/>
          </p:cNvPicPr>
          <p:nvPr>
            <a:audioFile r:link="rId2"/>
            <p:extLst>
              <p:ext uri="{DAA4B4D4-6D71-4841-9C94-3DE7FCFB9230}">
                <p14:media xmlns:p14="http://schemas.microsoft.com/office/powerpoint/2010/main" r:link="rId1"/>
              </p:ext>
            </p:extLst>
          </p:nvPr>
        </p:nvPicPr>
        <p:blipFill>
          <a:blip r:embed="rId6"/>
          <a:stretch>
            <a:fillRect/>
          </a:stretch>
        </p:blipFill>
        <p:spPr>
          <a:xfrm>
            <a:off x="2298700" y="1816100"/>
            <a:ext cx="631825" cy="631825"/>
          </a:xfrm>
          <a:prstGeom prst="rect">
            <a:avLst/>
          </a:prstGeom>
        </p:spPr>
      </p:pic>
      <p:pic>
        <p:nvPicPr>
          <p:cNvPr id="9" name="sergio_pasatiempos.mp3">
            <a:hlinkClick r:id="" action="ppaction://media"/>
          </p:cNvPr>
          <p:cNvPicPr>
            <a:picLocks noRot="1" noChangeAspect="1"/>
          </p:cNvPicPr>
          <p:nvPr>
            <a:audioFile r:link="rId4"/>
            <p:extLst>
              <p:ext uri="{DAA4B4D4-6D71-4841-9C94-3DE7FCFB9230}">
                <p14:media xmlns:p14="http://schemas.microsoft.com/office/powerpoint/2010/main" r:link="rId3"/>
              </p:ext>
            </p:extLst>
          </p:nvPr>
        </p:nvPicPr>
        <p:blipFill>
          <a:blip r:embed="rId6"/>
          <a:stretch>
            <a:fillRect/>
          </a:stretch>
        </p:blipFill>
        <p:spPr>
          <a:xfrm>
            <a:off x="6777187" y="1816100"/>
            <a:ext cx="631825" cy="631825"/>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109</a:t>
            </a:fld>
            <a:endParaRPr lang="en-US" dirty="0"/>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648036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3" restart="whenNotActive" fill="hold" evtFilter="cancelBubble" nodeType="interactiveSeq">
                <p:stCondLst>
                  <p:cond evt="onClick" delay="0">
                    <p:tgtEl>
                      <p:spTgt spid="8"/>
                    </p:tgtEl>
                  </p:cond>
                </p:stCondLst>
                <p:endSync evt="end" delay="0">
                  <p:rtn val="all"/>
                </p:endSync>
                <p:childTnLst>
                  <p:par>
                    <p:cTn id="64" fill="hold">
                      <p:stCondLst>
                        <p:cond delay="0"/>
                      </p:stCondLst>
                      <p:childTnLst>
                        <p:par>
                          <p:cTn id="65" fill="hold">
                            <p:stCondLst>
                              <p:cond delay="0"/>
                            </p:stCondLst>
                            <p:childTnLst>
                              <p:par>
                                <p:cTn id="66" presetID="1" presetClass="mediacall" presetSubtype="0" fill="hold" nodeType="clickEffect">
                                  <p:stCondLst>
                                    <p:cond delay="0"/>
                                  </p:stCondLst>
                                  <p:childTnLst>
                                    <p:cmd type="call" cmd="playFrom(0.0)">
                                      <p:cBhvr>
                                        <p:cTn id="67" dur="47855" fill="hold"/>
                                        <p:tgtEl>
                                          <p:spTgt spid="8"/>
                                        </p:tgtEl>
                                      </p:cBhvr>
                                    </p:cmd>
                                  </p:childTnLst>
                                </p:cTn>
                              </p:par>
                            </p:childTnLst>
                          </p:cTn>
                        </p:par>
                      </p:childTnLst>
                    </p:cTn>
                  </p:par>
                </p:childTnLst>
              </p:cTn>
              <p:nextCondLst>
                <p:cond evt="onClick" delay="0">
                  <p:tgtEl>
                    <p:spTgt spid="8"/>
                  </p:tgtEl>
                </p:cond>
              </p:nextCondLst>
            </p:seq>
            <p:audio>
              <p:cMediaNode>
                <p:cTn id="68"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seq concurrent="1" nextAc="seek">
              <p:cTn id="69" restart="whenNotActive" fill="hold" evtFilter="cancelBubble" nodeType="interactiveSeq">
                <p:stCondLst>
                  <p:cond evt="onClick" delay="0">
                    <p:tgtEl>
                      <p:spTgt spid="9"/>
                    </p:tgtEl>
                  </p:cond>
                </p:stCondLst>
                <p:endSync evt="end" delay="0">
                  <p:rtn val="all"/>
                </p:endSync>
                <p:childTnLst>
                  <p:par>
                    <p:cTn id="70" fill="hold">
                      <p:stCondLst>
                        <p:cond delay="0"/>
                      </p:stCondLst>
                      <p:childTnLst>
                        <p:par>
                          <p:cTn id="71" fill="hold">
                            <p:stCondLst>
                              <p:cond delay="0"/>
                            </p:stCondLst>
                            <p:childTnLst>
                              <p:par>
                                <p:cTn id="72" presetID="1" presetClass="mediacall" presetSubtype="0" fill="hold" nodeType="clickEffect">
                                  <p:stCondLst>
                                    <p:cond delay="0"/>
                                  </p:stCondLst>
                                  <p:childTnLst>
                                    <p:cmd type="call" cmd="playFrom(0.0)">
                                      <p:cBhvr>
                                        <p:cTn id="73" dur="21838" fill="hold"/>
                                        <p:tgtEl>
                                          <p:spTgt spid="9"/>
                                        </p:tgtEl>
                                      </p:cBhvr>
                                    </p:cmd>
                                  </p:childTnLst>
                                </p:cTn>
                              </p:par>
                            </p:childTnLst>
                          </p:cTn>
                        </p:par>
                      </p:childTnLst>
                    </p:cTn>
                  </p:par>
                </p:childTnLst>
              </p:cTn>
              <p:nextCondLst>
                <p:cond evt="onClick" delay="0">
                  <p:tgtEl>
                    <p:spTgt spid="9"/>
                  </p:tgtEl>
                </p:cond>
              </p:nextCondLst>
            </p:seq>
            <p:audio>
              <p:cMediaNode>
                <p:cTn id="74"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bldLst>
      <p:bldP spid="6" grpId="0" build="p"/>
      <p:bldP spid="7"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8855" name="Title 30"/>
          <p:cNvSpPr>
            <a:spLocks noGrp="1"/>
          </p:cNvSpPr>
          <p:nvPr>
            <p:ph type="title"/>
          </p:nvPr>
        </p:nvSpPr>
        <p:spPr>
          <a:xfrm>
            <a:off x="520692" y="188159"/>
            <a:ext cx="8978901" cy="1081915"/>
          </a:xfrm>
        </p:spPr>
        <p:txBody>
          <a:bodyPr/>
          <a:lstStyle/>
          <a:p>
            <a:r>
              <a:rPr lang="en-US">
                <a:solidFill>
                  <a:schemeClr val="tx1"/>
                </a:solidFill>
                <a:ea typeface="ＭＳ Ｐゴシック" pitchFamily="-84" charset="-128"/>
                <a:cs typeface="ＭＳ Ｐゴシック" pitchFamily="-84" charset="-128"/>
              </a:rPr>
              <a:t>ACTFL – Proficiency</a:t>
            </a:r>
          </a:p>
        </p:txBody>
      </p:sp>
      <p:pic>
        <p:nvPicPr>
          <p:cNvPr id="237571" name="Picture 3" descr="NA02343_[1]"/>
          <p:cNvPicPr>
            <a:picLocks noGrp="1" noChangeAspect="1" noChangeArrowheads="1"/>
          </p:cNvPicPr>
          <p:nvPr>
            <p:ph idx="1"/>
          </p:nvPr>
        </p:nvPicPr>
        <p:blipFill>
          <a:blip r:embed="rId3"/>
          <a:srcRect/>
          <a:stretch>
            <a:fillRect/>
          </a:stretch>
        </p:blipFill>
        <p:spPr>
          <a:xfrm>
            <a:off x="2643418" y="2160278"/>
            <a:ext cx="3302650" cy="4224528"/>
          </a:xfrm>
          <a:effectLst>
            <a:outerShdw blurRad="63500" algn="ctr" rotWithShape="0">
              <a:schemeClr val="bg2">
                <a:alpha val="75000"/>
              </a:schemeClr>
            </a:outerShdw>
          </a:effectLst>
        </p:spPr>
      </p:pic>
      <p:sp>
        <p:nvSpPr>
          <p:cNvPr id="9" name="Footer Placeholder 8"/>
          <p:cNvSpPr>
            <a:spLocks noGrp="1"/>
          </p:cNvSpPr>
          <p:nvPr>
            <p:ph type="ftr" sz="quarter" idx="11"/>
          </p:nvPr>
        </p:nvSpPr>
        <p:spPr>
          <a:xfrm>
            <a:off x="338636" y="6292243"/>
            <a:ext cx="6483240" cy="365125"/>
          </a:xfrm>
        </p:spPr>
        <p:txBody>
          <a:bodyPr/>
          <a:lstStyle/>
          <a:p>
            <a:r>
              <a:rPr lang="en-US" smtClean="0"/>
              <a:t>Laura Terrill</a:t>
            </a:r>
            <a:endParaRPr lang="en-US" dirty="0"/>
          </a:p>
        </p:txBody>
      </p:sp>
      <p:sp>
        <p:nvSpPr>
          <p:cNvPr id="15" name="TextBox 14"/>
          <p:cNvSpPr txBox="1">
            <a:spLocks noChangeArrowheads="1"/>
          </p:cNvSpPr>
          <p:nvPr/>
        </p:nvSpPr>
        <p:spPr bwMode="auto">
          <a:xfrm>
            <a:off x="205552" y="4278481"/>
            <a:ext cx="2985882" cy="1015663"/>
          </a:xfrm>
          <a:prstGeom prst="rect">
            <a:avLst/>
          </a:prstGeom>
          <a:noFill/>
          <a:ln w="9525">
            <a:noFill/>
            <a:miter lim="800000"/>
            <a:headEnd/>
            <a:tailEnd/>
          </a:ln>
        </p:spPr>
        <p:txBody>
          <a:bodyPr wrap="none">
            <a:prstTxWarp prst="textNoShape">
              <a:avLst/>
            </a:prstTxWarp>
            <a:spAutoFit/>
          </a:bodyPr>
          <a:lstStyle/>
          <a:p>
            <a:r>
              <a:rPr lang="en-US" sz="2000">
                <a:solidFill>
                  <a:schemeClr val="accent6"/>
                </a:solidFill>
                <a:ea typeface="Cambria" pitchFamily="-84" charset="0"/>
                <a:cs typeface="Cambria" pitchFamily="-84" charset="0"/>
              </a:rPr>
              <a:t>Roots: </a:t>
            </a:r>
            <a:r>
              <a:rPr lang="en-US" sz="2000">
                <a:ea typeface="Cambria" pitchFamily="-84" charset="0"/>
                <a:cs typeface="Cambria" pitchFamily="-84" charset="0"/>
              </a:rPr>
              <a:t>Content &amp; Contexts</a:t>
            </a:r>
          </a:p>
          <a:p>
            <a:pPr marL="273050" lvl="1" indent="273050">
              <a:buFont typeface="Arial" pitchFamily="-84" charset="0"/>
              <a:buChar char="•"/>
            </a:pPr>
            <a:r>
              <a:rPr lang="en-US" sz="2000">
                <a:ea typeface="Cambria" pitchFamily="-84" charset="0"/>
                <a:cs typeface="Cambria" pitchFamily="-84" charset="0"/>
              </a:rPr>
              <a:t>Topics</a:t>
            </a:r>
          </a:p>
          <a:p>
            <a:pPr marL="273050" lvl="1" indent="273050">
              <a:buFont typeface="Arial" pitchFamily="-84" charset="0"/>
              <a:buChar char="•"/>
            </a:pPr>
            <a:r>
              <a:rPr lang="en-US" sz="2000">
                <a:ea typeface="Cambria" pitchFamily="-84" charset="0"/>
                <a:cs typeface="Cambria" pitchFamily="-84" charset="0"/>
              </a:rPr>
              <a:t>Social Situations</a:t>
            </a:r>
          </a:p>
        </p:txBody>
      </p:sp>
      <p:sp>
        <p:nvSpPr>
          <p:cNvPr id="16" name="TextBox 15"/>
          <p:cNvSpPr txBox="1"/>
          <p:nvPr/>
        </p:nvSpPr>
        <p:spPr>
          <a:xfrm>
            <a:off x="5779911" y="4273800"/>
            <a:ext cx="2965555" cy="1938992"/>
          </a:xfrm>
          <a:prstGeom prst="rect">
            <a:avLst/>
          </a:prstGeom>
          <a:noFill/>
        </p:spPr>
        <p:txBody>
          <a:bodyPr wrap="none">
            <a:spAutoFit/>
          </a:bodyPr>
          <a:lstStyle/>
          <a:p>
            <a:pPr>
              <a:defRPr/>
            </a:pPr>
            <a:r>
              <a:rPr lang="en-US" sz="2000">
                <a:solidFill>
                  <a:schemeClr val="accent6"/>
                </a:solidFill>
                <a:cs typeface="Cambria"/>
              </a:rPr>
              <a:t>Trunk: </a:t>
            </a:r>
            <a:r>
              <a:rPr lang="en-US" sz="2000">
                <a:cs typeface="Cambria"/>
              </a:rPr>
              <a:t>Functions</a:t>
            </a:r>
          </a:p>
          <a:p>
            <a:pPr marL="91440" indent="182880">
              <a:buFont typeface="Arial"/>
              <a:buChar char="•"/>
              <a:defRPr/>
            </a:pPr>
            <a:r>
              <a:rPr lang="en-US" sz="2000">
                <a:cs typeface="Cambria"/>
              </a:rPr>
              <a:t>Ask &amp; answer questions</a:t>
            </a:r>
          </a:p>
          <a:p>
            <a:pPr marL="91440" indent="182880">
              <a:buFont typeface="Arial"/>
              <a:buChar char="•"/>
              <a:defRPr/>
            </a:pPr>
            <a:r>
              <a:rPr lang="en-US" sz="2000">
                <a:cs typeface="Cambria"/>
              </a:rPr>
              <a:t>Describe</a:t>
            </a:r>
          </a:p>
          <a:p>
            <a:pPr marL="91440" indent="182880">
              <a:buFont typeface="Arial"/>
              <a:buChar char="•"/>
              <a:defRPr/>
            </a:pPr>
            <a:r>
              <a:rPr lang="en-US" sz="2000">
                <a:cs typeface="Cambria"/>
              </a:rPr>
              <a:t>Compare &amp; contrast</a:t>
            </a:r>
          </a:p>
          <a:p>
            <a:pPr marL="91440" indent="182880">
              <a:buFont typeface="Arial"/>
              <a:buChar char="•"/>
              <a:defRPr/>
            </a:pPr>
            <a:r>
              <a:rPr lang="en-US" sz="2000">
                <a:cs typeface="Cambria"/>
              </a:rPr>
              <a:t>Narrate &amp; describe</a:t>
            </a:r>
          </a:p>
          <a:p>
            <a:pPr marL="91440" indent="182880">
              <a:buFont typeface="Arial"/>
              <a:buChar char="•"/>
              <a:defRPr/>
            </a:pPr>
            <a:r>
              <a:rPr lang="en-US" sz="2000">
                <a:cs typeface="Cambria"/>
              </a:rPr>
              <a:t>Support an opinion</a:t>
            </a:r>
          </a:p>
        </p:txBody>
      </p:sp>
      <p:sp>
        <p:nvSpPr>
          <p:cNvPr id="17" name="TextBox 16"/>
          <p:cNvSpPr txBox="1">
            <a:spLocks noChangeArrowheads="1"/>
          </p:cNvSpPr>
          <p:nvPr/>
        </p:nvSpPr>
        <p:spPr bwMode="auto">
          <a:xfrm>
            <a:off x="6019800" y="1456602"/>
            <a:ext cx="2668588" cy="2554545"/>
          </a:xfrm>
          <a:prstGeom prst="rect">
            <a:avLst/>
          </a:prstGeom>
          <a:noFill/>
          <a:ln w="9525">
            <a:noFill/>
            <a:miter lim="800000"/>
            <a:headEnd/>
            <a:tailEnd/>
          </a:ln>
        </p:spPr>
        <p:txBody>
          <a:bodyPr>
            <a:prstTxWarp prst="textNoShape">
              <a:avLst/>
            </a:prstTxWarp>
            <a:spAutoFit/>
          </a:bodyPr>
          <a:lstStyle/>
          <a:p>
            <a:r>
              <a:rPr lang="en-US" sz="2000">
                <a:solidFill>
                  <a:schemeClr val="accent6"/>
                </a:solidFill>
                <a:ea typeface="Cambria" pitchFamily="-84" charset="0"/>
                <a:cs typeface="Cambria" pitchFamily="-84" charset="0"/>
              </a:rPr>
              <a:t>Leaves: </a:t>
            </a:r>
            <a:r>
              <a:rPr lang="en-US" sz="2000">
                <a:ea typeface="Cambria" pitchFamily="-84" charset="0"/>
                <a:cs typeface="Cambria" pitchFamily="-84" charset="0"/>
              </a:rPr>
              <a:t>Accuracy</a:t>
            </a:r>
          </a:p>
          <a:p>
            <a:pPr marL="273050" lvl="1" indent="-182563">
              <a:buFont typeface="Arial" pitchFamily="-84" charset="0"/>
              <a:buChar char="•"/>
            </a:pPr>
            <a:r>
              <a:rPr lang="en-US" sz="2000">
                <a:ea typeface="Cambria" pitchFamily="-84" charset="0"/>
                <a:cs typeface="Cambria" pitchFamily="-84" charset="0"/>
              </a:rPr>
              <a:t>Pronunciation</a:t>
            </a:r>
          </a:p>
          <a:p>
            <a:pPr marL="273050" lvl="1" indent="-182563">
              <a:buFont typeface="Arial" pitchFamily="-84" charset="0"/>
              <a:buChar char="•"/>
            </a:pPr>
            <a:r>
              <a:rPr lang="en-US" sz="2000">
                <a:ea typeface="Cambria" pitchFamily="-84" charset="0"/>
                <a:cs typeface="Cambria" pitchFamily="-84" charset="0"/>
              </a:rPr>
              <a:t>Grammar</a:t>
            </a:r>
          </a:p>
          <a:p>
            <a:pPr marL="273050" lvl="1" indent="-182563">
              <a:buFont typeface="Arial" pitchFamily="-84" charset="0"/>
              <a:buChar char="•"/>
            </a:pPr>
            <a:r>
              <a:rPr lang="en-US" sz="2000">
                <a:ea typeface="Cambria" pitchFamily="-84" charset="0"/>
                <a:cs typeface="Cambria" pitchFamily="-84" charset="0"/>
              </a:rPr>
              <a:t>Vocabulary</a:t>
            </a:r>
          </a:p>
          <a:p>
            <a:pPr marL="273050" lvl="1" indent="-182563">
              <a:buFont typeface="Arial" pitchFamily="-84" charset="0"/>
              <a:buChar char="•"/>
            </a:pPr>
            <a:r>
              <a:rPr lang="en-US" sz="2000">
                <a:ea typeface="Cambria" pitchFamily="-84" charset="0"/>
                <a:cs typeface="Cambria" pitchFamily="-84" charset="0"/>
              </a:rPr>
              <a:t>Socio-linguistic appropriateness</a:t>
            </a:r>
          </a:p>
          <a:p>
            <a:pPr marL="273050" lvl="1" indent="-182563">
              <a:buFont typeface="Arial" pitchFamily="-84" charset="0"/>
              <a:buChar char="•"/>
            </a:pPr>
            <a:r>
              <a:rPr lang="en-US" sz="2000">
                <a:ea typeface="Cambria" pitchFamily="-84" charset="0"/>
                <a:cs typeface="Cambria" pitchFamily="-84" charset="0"/>
              </a:rPr>
              <a:t>Fluency</a:t>
            </a:r>
          </a:p>
          <a:p>
            <a:endParaRPr lang="en-US" sz="2000">
              <a:ea typeface="Cambria" pitchFamily="-84" charset="0"/>
              <a:cs typeface="Cambria" pitchFamily="-84" charset="0"/>
            </a:endParaRPr>
          </a:p>
        </p:txBody>
      </p:sp>
      <p:sp>
        <p:nvSpPr>
          <p:cNvPr id="18" name="TextBox 17"/>
          <p:cNvSpPr txBox="1">
            <a:spLocks noChangeArrowheads="1"/>
          </p:cNvSpPr>
          <p:nvPr/>
        </p:nvSpPr>
        <p:spPr bwMode="auto">
          <a:xfrm>
            <a:off x="76201" y="1981202"/>
            <a:ext cx="2275110" cy="1323439"/>
          </a:xfrm>
          <a:prstGeom prst="rect">
            <a:avLst/>
          </a:prstGeom>
          <a:noFill/>
          <a:ln w="9525">
            <a:noFill/>
            <a:miter lim="800000"/>
            <a:headEnd/>
            <a:tailEnd/>
          </a:ln>
        </p:spPr>
        <p:txBody>
          <a:bodyPr wrap="none">
            <a:prstTxWarp prst="textNoShape">
              <a:avLst/>
            </a:prstTxWarp>
            <a:spAutoFit/>
          </a:bodyPr>
          <a:lstStyle/>
          <a:p>
            <a:r>
              <a:rPr lang="en-US" sz="2000">
                <a:solidFill>
                  <a:schemeClr val="accent6"/>
                </a:solidFill>
                <a:ea typeface="Cambria" pitchFamily="-84" charset="0"/>
                <a:cs typeface="Cambria" pitchFamily="-84" charset="0"/>
              </a:rPr>
              <a:t>Branches: </a:t>
            </a:r>
            <a:r>
              <a:rPr lang="en-US" sz="2000">
                <a:ea typeface="Cambria" pitchFamily="-84" charset="0"/>
                <a:cs typeface="Cambria" pitchFamily="-84" charset="0"/>
              </a:rPr>
              <a:t>Text Type</a:t>
            </a:r>
          </a:p>
          <a:p>
            <a:pPr marL="273050" lvl="1" indent="273050">
              <a:buFont typeface="Arial" pitchFamily="-84" charset="0"/>
              <a:buChar char="•"/>
            </a:pPr>
            <a:r>
              <a:rPr lang="en-US" sz="2000">
                <a:ea typeface="Cambria" pitchFamily="-84" charset="0"/>
                <a:cs typeface="Cambria" pitchFamily="-84" charset="0"/>
              </a:rPr>
              <a:t>words</a:t>
            </a:r>
          </a:p>
          <a:p>
            <a:pPr marL="273050" lvl="1" indent="273050">
              <a:buFont typeface="Arial" pitchFamily="-84" charset="0"/>
              <a:buChar char="•"/>
            </a:pPr>
            <a:r>
              <a:rPr lang="en-US" sz="2000">
                <a:ea typeface="Cambria" pitchFamily="-84" charset="0"/>
                <a:cs typeface="Cambria" pitchFamily="-84" charset="0"/>
              </a:rPr>
              <a:t>sentences</a:t>
            </a:r>
          </a:p>
          <a:p>
            <a:pPr marL="273050" lvl="1" indent="273050">
              <a:buFont typeface="Arial" pitchFamily="-84" charset="0"/>
              <a:buChar char="•"/>
            </a:pPr>
            <a:r>
              <a:rPr lang="en-US" sz="2000">
                <a:ea typeface="Cambria" pitchFamily="-84" charset="0"/>
                <a:cs typeface="Cambria" pitchFamily="-84" charset="0"/>
              </a:rPr>
              <a:t>paragraphs</a:t>
            </a:r>
          </a:p>
        </p:txBody>
      </p:sp>
      <p:sp>
        <p:nvSpPr>
          <p:cNvPr id="78856" name="TextBox 8"/>
          <p:cNvSpPr txBox="1">
            <a:spLocks noChangeArrowheads="1"/>
          </p:cNvSpPr>
          <p:nvPr/>
        </p:nvSpPr>
        <p:spPr bwMode="auto">
          <a:xfrm>
            <a:off x="6783943" y="6297638"/>
            <a:ext cx="1665139" cy="338554"/>
          </a:xfrm>
          <a:prstGeom prst="rect">
            <a:avLst/>
          </a:prstGeom>
          <a:noFill/>
          <a:ln w="9525">
            <a:noFill/>
            <a:miter lim="800000"/>
            <a:headEnd/>
            <a:tailEnd/>
          </a:ln>
        </p:spPr>
        <p:txBody>
          <a:bodyPr wrap="none">
            <a:prstTxWarp prst="textNoShape">
              <a:avLst/>
            </a:prstTxWarp>
            <a:spAutoFit/>
          </a:bodyPr>
          <a:lstStyle/>
          <a:p>
            <a:r>
              <a:rPr lang="en-US" sz="1600"/>
              <a:t>Chantal Thompson</a:t>
            </a:r>
          </a:p>
        </p:txBody>
      </p:sp>
      <p:sp>
        <p:nvSpPr>
          <p:cNvPr id="2" name="Slide Number Placeholder 1"/>
          <p:cNvSpPr>
            <a:spLocks noGrp="1"/>
          </p:cNvSpPr>
          <p:nvPr>
            <p:ph type="sldNum" sz="quarter" idx="12"/>
          </p:nvPr>
        </p:nvSpPr>
        <p:spPr/>
        <p:txBody>
          <a:bodyPr/>
          <a:lstStyle/>
          <a:p>
            <a:fld id="{74C2F60E-34D8-DD42-93FD-7BD7AE432328}" type="slidenum">
              <a:rPr lang="en-US"/>
              <a:pPr/>
              <a:t>11</a:t>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55600" y="462776"/>
            <a:ext cx="8153400" cy="990600"/>
          </a:xfrm>
          <a:solidFill>
            <a:schemeClr val="accent1"/>
          </a:solidFill>
        </p:spPr>
        <p:txBody>
          <a:bodyPr>
            <a:normAutofit/>
          </a:bodyPr>
          <a:lstStyle/>
          <a:p>
            <a:r>
              <a:rPr lang="en-US">
                <a:solidFill>
                  <a:schemeClr val="tx1"/>
                </a:solidFill>
              </a:rPr>
              <a:t>Key Word Recognition</a:t>
            </a:r>
          </a:p>
        </p:txBody>
      </p:sp>
      <p:graphicFrame>
        <p:nvGraphicFramePr>
          <p:cNvPr id="9" name="Table 8"/>
          <p:cNvGraphicFramePr>
            <a:graphicFrameLocks noGrp="1"/>
          </p:cNvGraphicFramePr>
          <p:nvPr>
            <p:extLst/>
          </p:nvPr>
        </p:nvGraphicFramePr>
        <p:xfrm>
          <a:off x="355600" y="2146392"/>
          <a:ext cx="8372349" cy="3340100"/>
        </p:xfrm>
        <a:graphic>
          <a:graphicData uri="http://schemas.openxmlformats.org/drawingml/2006/table">
            <a:tbl>
              <a:tblPr firstRow="1" bandRow="1">
                <a:tableStyleId>{69CF1AB2-1976-4502-BF36-3FF5EA218861}</a:tableStyleId>
              </a:tblPr>
              <a:tblGrid>
                <a:gridCol w="2019610"/>
                <a:gridCol w="936702"/>
                <a:gridCol w="5416037"/>
              </a:tblGrid>
              <a:tr h="5969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all key words/ideas appropriately within context of the text.</a:t>
                      </a:r>
                    </a:p>
                  </a:txBody>
                  <a:tcPr marL="68580" marR="68580" marT="0" marB="0"/>
                </a:tc>
              </a:tr>
              <a:tr h="5080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majority of key words/ideas appropriately within context of the text.</a:t>
                      </a:r>
                    </a:p>
                  </a:txBody>
                  <a:tcPr marL="68580" marR="68580" marT="0" marB="0"/>
                </a:tc>
              </a:tr>
              <a:tr h="53848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half of key words/ideas appropriately within the context of the text.</a:t>
                      </a:r>
                    </a:p>
                  </a:txBody>
                  <a:tcPr marL="68580" marR="68580" marT="0" marB="0"/>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fewer than half of key words/ideas appropriately within the context of the text.</a:t>
                      </a:r>
                    </a:p>
                  </a:txBody>
                  <a:tcPr marL="68580" marR="68580" marT="0" marB="0"/>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Struggles to understand the key ideas appropriately within the context of the text.</a:t>
                      </a:r>
                    </a:p>
                  </a:txBody>
                  <a:tcPr marL="68580" marR="68580" marT="0" marB="0"/>
                </a:tc>
              </a:tr>
              <a:tr h="5359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Does not identify any of the words/ideas appropriately within the context of the text or does not respond. </a:t>
                      </a:r>
                    </a:p>
                  </a:txBody>
                  <a:tcPr marL="68580" marR="68580" marT="0" marB="0"/>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2" name="Slide Number Placeholder 1"/>
          <p:cNvSpPr>
            <a:spLocks noGrp="1"/>
          </p:cNvSpPr>
          <p:nvPr>
            <p:ph type="sldNum" sz="quarter" idx="12"/>
          </p:nvPr>
        </p:nvSpPr>
        <p:spPr/>
        <p:txBody>
          <a:bodyPr/>
          <a:lstStyle/>
          <a:p>
            <a:fld id="{74C2F60E-34D8-DD42-93FD-7BD7AE432328}" type="slidenum">
              <a:rPr lang="en-US"/>
              <a:pPr/>
              <a:t>110</a:t>
            </a:fld>
            <a:endParaRPr lang="en-US" dirty="0"/>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661058053"/>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Laura Terrill</a:t>
            </a:r>
            <a:endParaRPr lang="en-US"/>
          </a:p>
        </p:txBody>
      </p:sp>
      <p:pic>
        <p:nvPicPr>
          <p:cNvPr id="9" name="Picture 8"/>
          <p:cNvPicPr>
            <a:picLocks noChangeAspect="1"/>
          </p:cNvPicPr>
          <p:nvPr/>
        </p:nvPicPr>
        <p:blipFill>
          <a:blip r:embed="rId2"/>
          <a:stretch>
            <a:fillRect/>
          </a:stretch>
        </p:blipFill>
        <p:spPr>
          <a:xfrm>
            <a:off x="2686461" y="3492432"/>
            <a:ext cx="5647458" cy="2719146"/>
          </a:xfrm>
          <a:prstGeom prst="rect">
            <a:avLst/>
          </a:prstGeom>
        </p:spPr>
      </p:pic>
      <p:sp>
        <p:nvSpPr>
          <p:cNvPr id="10" name="Title 1"/>
          <p:cNvSpPr txBox="1">
            <a:spLocks/>
          </p:cNvSpPr>
          <p:nvPr/>
        </p:nvSpPr>
        <p:spPr>
          <a:xfrm>
            <a:off x="387349" y="446089"/>
            <a:ext cx="8350251" cy="900111"/>
          </a:xfrm>
          <a:prstGeom prst="rect">
            <a:avLst/>
          </a:prstGeom>
          <a:solidFill>
            <a:schemeClr val="accent1"/>
          </a:solidFill>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dirty="0" smtClean="0">
                <a:solidFill>
                  <a:schemeClr val="tx1"/>
                </a:solidFill>
              </a:rPr>
              <a:t>Presentational Mode</a:t>
            </a:r>
          </a:p>
        </p:txBody>
      </p:sp>
      <p:sp>
        <p:nvSpPr>
          <p:cNvPr id="5" name="TextBox 4"/>
          <p:cNvSpPr txBox="1"/>
          <p:nvPr/>
        </p:nvSpPr>
        <p:spPr>
          <a:xfrm>
            <a:off x="803274" y="1562100"/>
            <a:ext cx="7518400" cy="1569660"/>
          </a:xfrm>
          <a:prstGeom prst="rect">
            <a:avLst/>
          </a:prstGeom>
          <a:noFill/>
        </p:spPr>
        <p:txBody>
          <a:bodyPr wrap="square" rtlCol="0">
            <a:spAutoFit/>
          </a:bodyPr>
          <a:lstStyle/>
          <a:p>
            <a:pPr algn="ctr"/>
            <a:r>
              <a:rPr lang="en-US" sz="2400" dirty="0"/>
              <a:t>Learners present information, concepts, and ideas to inform, explain, persuade, and narrate on a variety of topics using appropriate media and adapting to various audiences of listeners, readers, or viewers. </a:t>
            </a:r>
          </a:p>
        </p:txBody>
      </p:sp>
      <p:sp>
        <p:nvSpPr>
          <p:cNvPr id="2" name="Slide Number Placeholder 1"/>
          <p:cNvSpPr>
            <a:spLocks noGrp="1"/>
          </p:cNvSpPr>
          <p:nvPr>
            <p:ph type="sldNum" sz="quarter" idx="12"/>
          </p:nvPr>
        </p:nvSpPr>
        <p:spPr/>
        <p:txBody>
          <a:bodyPr/>
          <a:lstStyle/>
          <a:p>
            <a:fld id="{74C2F60E-34D8-DD42-93FD-7BD7AE432328}" type="slidenum">
              <a:rPr lang="en-US"/>
              <a:pPr/>
              <a:t>111</a:t>
            </a:fld>
            <a:endParaRPr lang="en-US"/>
          </a:p>
        </p:txBody>
      </p:sp>
      <p:pic>
        <p:nvPicPr>
          <p:cNvPr id="7" name="Picture 4" descr="P4220050-2"/>
          <p:cNvPicPr>
            <a:picLocks noChangeArrowheads="1"/>
          </p:cNvPicPr>
          <p:nvPr/>
        </p:nvPicPr>
        <p:blipFill>
          <a:blip r:embed="rId3"/>
          <a:srcRect/>
          <a:stretch>
            <a:fillRect/>
          </a:stretch>
        </p:blipFill>
        <p:spPr bwMode="auto">
          <a:xfrm>
            <a:off x="755752" y="3492432"/>
            <a:ext cx="2607372" cy="2719146"/>
          </a:xfrm>
          <a:prstGeom prst="rect">
            <a:avLst/>
          </a:prstGeom>
          <a:noFill/>
        </p:spPr>
      </p:pic>
    </p:spTree>
    <p:extLst>
      <p:ext uri="{BB962C8B-B14F-4D97-AF65-F5344CB8AC3E}">
        <p14:creationId xmlns:p14="http://schemas.microsoft.com/office/powerpoint/2010/main" val="1568155454"/>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8866"/>
            <a:ext cx="8229600" cy="1069848"/>
          </a:xfrm>
        </p:spPr>
        <p:txBody>
          <a:bodyPr/>
          <a:lstStyle/>
          <a:p>
            <a:r>
              <a:rPr lang="en-US"/>
              <a:t>Presentational Communication….</a:t>
            </a:r>
          </a:p>
        </p:txBody>
      </p:sp>
      <p:sp>
        <p:nvSpPr>
          <p:cNvPr id="6" name="Footer Placeholder 5"/>
          <p:cNvSpPr>
            <a:spLocks noGrp="1"/>
          </p:cNvSpPr>
          <p:nvPr>
            <p:ph type="ftr" sz="quarter" idx="11"/>
          </p:nvPr>
        </p:nvSpPr>
        <p:spPr/>
        <p:txBody>
          <a:bodyPr/>
          <a:lstStyle/>
          <a:p>
            <a:r>
              <a:rPr lang="en-US"/>
              <a:t>Laura Terrill</a:t>
            </a:r>
          </a:p>
        </p:txBody>
      </p:sp>
      <p:graphicFrame>
        <p:nvGraphicFramePr>
          <p:cNvPr id="4" name="Table 3"/>
          <p:cNvGraphicFramePr>
            <a:graphicFrameLocks noGrp="1"/>
          </p:cNvGraphicFramePr>
          <p:nvPr/>
        </p:nvGraphicFramePr>
        <p:xfrm>
          <a:off x="457200" y="1677924"/>
          <a:ext cx="8229600" cy="4740909"/>
        </p:xfrm>
        <a:graphic>
          <a:graphicData uri="http://schemas.openxmlformats.org/drawingml/2006/table">
            <a:tbl>
              <a:tblPr firstRow="1" bandRow="1">
                <a:tableStyleId>{69CF1AB2-1976-4502-BF36-3FF5EA218861}</a:tableStyleId>
              </a:tblPr>
              <a:tblGrid>
                <a:gridCol w="4114800"/>
                <a:gridCol w="4114800"/>
              </a:tblGrid>
              <a:tr h="645583">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645583">
                <a:tc>
                  <a:txBody>
                    <a:bodyPr/>
                    <a:lstStyle/>
                    <a:p>
                      <a:r>
                        <a:rPr lang="en-US" sz="2000"/>
                        <a:t>negotiated communication.</a:t>
                      </a:r>
                    </a:p>
                  </a:txBody>
                  <a:tcPr/>
                </a:tc>
                <a:tc>
                  <a:txBody>
                    <a:bodyPr/>
                    <a:lstStyle/>
                    <a:p>
                      <a:r>
                        <a:rPr lang="en-US" sz="2000"/>
                        <a:t>one-way</a:t>
                      </a:r>
                      <a:r>
                        <a:rPr lang="en-US" sz="2000" baseline="0"/>
                        <a:t> communication.</a:t>
                      </a:r>
                      <a:endParaRPr lang="en-US" sz="2000"/>
                    </a:p>
                  </a:txBody>
                  <a:tcPr/>
                </a:tc>
              </a:tr>
              <a:tr h="645583">
                <a:tc>
                  <a:txBody>
                    <a:bodyPr/>
                    <a:lstStyle/>
                    <a:p>
                      <a:r>
                        <a:rPr lang="en-US" sz="2000"/>
                        <a:t>random.</a:t>
                      </a:r>
                    </a:p>
                  </a:txBody>
                  <a:tcPr/>
                </a:tc>
                <a:tc>
                  <a:txBody>
                    <a:bodyPr/>
                    <a:lstStyle/>
                    <a:p>
                      <a:r>
                        <a:rPr lang="en-US" sz="2000"/>
                        <a:t>practiced, rehearsed, polished, edited. </a:t>
                      </a:r>
                    </a:p>
                  </a:txBody>
                  <a:tcPr/>
                </a:tc>
              </a:tr>
              <a:tr h="645583">
                <a:tc>
                  <a:txBody>
                    <a:bodyPr/>
                    <a:lstStyle/>
                    <a:p>
                      <a:r>
                        <a:rPr lang="en-US" sz="2000"/>
                        <a:t>unplanned.</a:t>
                      </a:r>
                    </a:p>
                  </a:txBody>
                  <a:tcPr/>
                </a:tc>
                <a:tc>
                  <a:txBody>
                    <a:bodyPr/>
                    <a:lstStyle/>
                    <a:p>
                      <a:r>
                        <a:rPr lang="en-US" sz="2000"/>
                        <a:t>organized. </a:t>
                      </a:r>
                    </a:p>
                  </a:txBody>
                  <a:tcPr/>
                </a:tc>
              </a:tr>
              <a:tr h="645583">
                <a:tc>
                  <a:txBody>
                    <a:bodyPr/>
                    <a:lstStyle/>
                    <a:p>
                      <a:r>
                        <a:rPr lang="en-US" sz="2000"/>
                        <a:t>speaking or writing in a vacuum.</a:t>
                      </a:r>
                    </a:p>
                  </a:txBody>
                  <a:tcPr/>
                </a:tc>
                <a:tc>
                  <a:txBody>
                    <a:bodyPr/>
                    <a:lstStyle/>
                    <a:p>
                      <a:r>
                        <a:rPr lang="en-US" sz="2000"/>
                        <a:t>an awareness</a:t>
                      </a:r>
                      <a:r>
                        <a:rPr lang="en-US" sz="2000" baseline="0"/>
                        <a:t> of audience (formal/informal; cultural context).</a:t>
                      </a:r>
                      <a:endParaRPr lang="en-US" sz="2000"/>
                    </a:p>
                  </a:txBody>
                  <a:tcPr/>
                </a:tc>
              </a:tr>
              <a:tr h="645583">
                <a:tc>
                  <a:txBody>
                    <a:bodyPr/>
                    <a:lstStyle/>
                    <a:p>
                      <a:r>
                        <a:rPr lang="en-US" sz="2000"/>
                        <a:t>reliance</a:t>
                      </a:r>
                      <a:r>
                        <a:rPr lang="en-US" sz="2000" baseline="0"/>
                        <a:t> on circumlocution</a:t>
                      </a:r>
                      <a:endParaRPr lang="en-US" sz="2000"/>
                    </a:p>
                  </a:txBody>
                  <a:tcPr/>
                </a:tc>
                <a:tc>
                  <a:txBody>
                    <a:bodyPr/>
                    <a:lstStyle/>
                    <a:p>
                      <a:r>
                        <a:rPr lang="en-US" sz="2000"/>
                        <a:t>improved by using appropropriate</a:t>
                      </a:r>
                      <a:r>
                        <a:rPr lang="en-US" sz="2000" baseline="0"/>
                        <a:t> tools – dictionary, spell-check, etc.</a:t>
                      </a:r>
                      <a:endParaRPr lang="en-US" sz="2000"/>
                    </a:p>
                  </a:txBody>
                  <a:tcPr/>
                </a:tc>
              </a:tr>
              <a:tr h="645583">
                <a:tc>
                  <a:txBody>
                    <a:bodyPr/>
                    <a:lstStyle/>
                    <a:p>
                      <a:r>
                        <a:rPr lang="en-US" sz="2000"/>
                        <a:t>speaking or writing only for the teacher.</a:t>
                      </a:r>
                    </a:p>
                  </a:txBody>
                  <a:tcPr/>
                </a:tc>
                <a:tc>
                  <a:txBody>
                    <a:bodyPr/>
                    <a:lstStyle/>
                    <a:p>
                      <a:r>
                        <a:rPr lang="en-US" sz="2000"/>
                        <a:t>produced</a:t>
                      </a:r>
                      <a:r>
                        <a:rPr lang="en-US" sz="2000" baseline="0"/>
                        <a:t> for an intended audience and purpose. </a:t>
                      </a:r>
                      <a:endParaRPr lang="en-US" sz="2000"/>
                    </a:p>
                  </a:txBody>
                  <a:tcPr/>
                </a:tc>
              </a:tr>
            </a:tbl>
          </a:graphicData>
        </a:graphic>
      </p:graphicFrame>
      <p:sp>
        <p:nvSpPr>
          <p:cNvPr id="3" name="Slide Number Placeholder 2"/>
          <p:cNvSpPr>
            <a:spLocks noGrp="1"/>
          </p:cNvSpPr>
          <p:nvPr>
            <p:ph type="sldNum" sz="quarter" idx="12"/>
          </p:nvPr>
        </p:nvSpPr>
        <p:spPr/>
        <p:txBody>
          <a:bodyPr/>
          <a:lstStyle/>
          <a:p>
            <a:fld id="{74C2F60E-34D8-DD42-93FD-7BD7AE432328}" type="slidenum">
              <a:rPr lang="en-US"/>
              <a:pPr/>
              <a:t>112</a:t>
            </a:fld>
            <a:endParaRPr lang="en-US"/>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8354" name="Rectangle 2"/>
          <p:cNvSpPr>
            <a:spLocks noGrp="1" noChangeArrowheads="1"/>
          </p:cNvSpPr>
          <p:nvPr>
            <p:ph type="title"/>
          </p:nvPr>
        </p:nvSpPr>
        <p:spPr>
          <a:xfrm>
            <a:off x="215636" y="529759"/>
            <a:ext cx="6040580" cy="1007986"/>
          </a:xfrm>
          <a:solidFill>
            <a:schemeClr val="accent1"/>
          </a:solidFill>
        </p:spPr>
        <p:txBody>
          <a:bodyPr>
            <a:normAutofit/>
          </a:bodyPr>
          <a:lstStyle/>
          <a:p>
            <a:pPr algn="ctr" eaLnBrk="1" hangingPunct="1"/>
            <a:r>
              <a:rPr lang="en-US" sz="3000">
                <a:solidFill>
                  <a:schemeClr val="tx1"/>
                </a:solidFill>
                <a:ea typeface="ＭＳ Ｐゴシック" pitchFamily="-112" charset="-128"/>
                <a:cs typeface="ＭＳ Ｐゴシック" pitchFamily="-112" charset="-128"/>
              </a:rPr>
              <a:t>What is the definition of a sentence?</a:t>
            </a:r>
          </a:p>
        </p:txBody>
      </p:sp>
      <p:sp>
        <p:nvSpPr>
          <p:cNvPr id="228355" name="Rectangle 3"/>
          <p:cNvSpPr>
            <a:spLocks noGrp="1" noChangeArrowheads="1"/>
          </p:cNvSpPr>
          <p:nvPr>
            <p:ph idx="1"/>
          </p:nvPr>
        </p:nvSpPr>
        <p:spPr>
          <a:xfrm>
            <a:off x="5022655" y="2677611"/>
            <a:ext cx="3763241" cy="2767225"/>
          </a:xfrm>
        </p:spPr>
        <p:txBody>
          <a:bodyPr>
            <a:normAutofit lnSpcReduction="10000"/>
          </a:bodyPr>
          <a:lstStyle/>
          <a:p>
            <a:pPr eaLnBrk="1" hangingPunct="1">
              <a:buFontTx/>
              <a:buNone/>
              <a:tabLst>
                <a:tab pos="60325" algn="l"/>
                <a:tab pos="801688" algn="l"/>
              </a:tabLst>
            </a:pPr>
            <a:endParaRPr lang="en-US">
              <a:solidFill>
                <a:schemeClr val="tx1">
                  <a:lumMod val="95000"/>
                </a:schemeClr>
              </a:solidFill>
              <a:ea typeface="ＭＳ Ｐゴシック" pitchFamily="-112" charset="-128"/>
              <a:cs typeface="ＭＳ Ｐゴシック" pitchFamily="-112" charset="-128"/>
            </a:endParaRPr>
          </a:p>
          <a:p>
            <a:pPr eaLnBrk="1" hangingPunct="1">
              <a:buFontTx/>
              <a:buNone/>
              <a:tabLst>
                <a:tab pos="60325" algn="l"/>
                <a:tab pos="801688" algn="l"/>
              </a:tabLst>
            </a:pPr>
            <a:r>
              <a:rPr lang="en-US">
                <a:solidFill>
                  <a:schemeClr val="tx1">
                    <a:lumMod val="95000"/>
                  </a:schemeClr>
                </a:solidFill>
                <a:ea typeface="ＭＳ Ｐゴシック" pitchFamily="-112" charset="-128"/>
                <a:cs typeface="ＭＳ Ｐゴシック" pitchFamily="-112" charset="-128"/>
              </a:rPr>
              <a:t>I met a very interesting</a:t>
            </a:r>
          </a:p>
          <a:p>
            <a:pPr eaLnBrk="1" hangingPunct="1">
              <a:buFontTx/>
              <a:buNone/>
              <a:tabLst>
                <a:tab pos="60325" algn="l"/>
                <a:tab pos="801688" algn="l"/>
              </a:tabLst>
            </a:pPr>
            <a:r>
              <a:rPr lang="en-US">
                <a:solidFill>
                  <a:schemeClr val="tx1">
                    <a:lumMod val="95000"/>
                  </a:schemeClr>
                </a:solidFill>
                <a:ea typeface="ＭＳ Ｐゴシック" pitchFamily="-112" charset="-128"/>
                <a:cs typeface="ＭＳ Ｐゴシック" pitchFamily="-112" charset="-128"/>
              </a:rPr>
              <a:t>person </a:t>
            </a:r>
          </a:p>
          <a:p>
            <a:pPr eaLnBrk="1" hangingPunct="1">
              <a:buFontTx/>
              <a:buNone/>
              <a:tabLst>
                <a:tab pos="60325" algn="l"/>
                <a:tab pos="801688" algn="l"/>
              </a:tabLst>
            </a:pPr>
            <a:r>
              <a:rPr lang="en-US">
                <a:solidFill>
                  <a:schemeClr val="tx1">
                    <a:lumMod val="95000"/>
                  </a:schemeClr>
                </a:solidFill>
                <a:ea typeface="ＭＳ Ｐゴシック" pitchFamily="-112" charset="-128"/>
                <a:cs typeface="ＭＳ Ｐゴシック" pitchFamily="-112" charset="-128"/>
              </a:rPr>
              <a:t>__________	__________</a:t>
            </a:r>
          </a:p>
          <a:p>
            <a:pPr eaLnBrk="1" hangingPunct="1">
              <a:buFontTx/>
              <a:buNone/>
              <a:tabLst>
                <a:tab pos="60325" algn="l"/>
                <a:tab pos="801688" algn="l"/>
              </a:tabLst>
            </a:pPr>
            <a:r>
              <a:rPr lang="en-US" sz="2000" i="1">
                <a:solidFill>
                  <a:schemeClr val="tx1">
                    <a:lumMod val="95000"/>
                  </a:schemeClr>
                </a:solidFill>
                <a:ea typeface="ＭＳ Ｐゴシック" pitchFamily="-112" charset="-128"/>
              </a:rPr>
              <a:t>where ?      		with whom?</a:t>
            </a:r>
          </a:p>
          <a:p>
            <a:pPr eaLnBrk="1" hangingPunct="1">
              <a:buFontTx/>
              <a:buNone/>
              <a:tabLst>
                <a:tab pos="60325" algn="l"/>
                <a:tab pos="801688" algn="l"/>
              </a:tabLst>
            </a:pPr>
            <a:r>
              <a:rPr lang="en-US">
                <a:solidFill>
                  <a:schemeClr val="tx1">
                    <a:lumMod val="95000"/>
                  </a:schemeClr>
                </a:solidFill>
                <a:ea typeface="ＭＳ Ｐゴシック" pitchFamily="-112" charset="-128"/>
                <a:cs typeface="ＭＳ Ｐゴシック" pitchFamily="-112" charset="-128"/>
              </a:rPr>
              <a:t>__________     	__________</a:t>
            </a:r>
          </a:p>
          <a:p>
            <a:pPr eaLnBrk="1" hangingPunct="1">
              <a:buFontTx/>
              <a:buNone/>
              <a:tabLst>
                <a:tab pos="60325" algn="l"/>
                <a:tab pos="801688" algn="l"/>
              </a:tabLst>
            </a:pPr>
            <a:r>
              <a:rPr lang="en-US" sz="2000" i="1">
                <a:solidFill>
                  <a:schemeClr val="tx1">
                    <a:lumMod val="95000"/>
                  </a:schemeClr>
                </a:solidFill>
                <a:ea typeface="ＭＳ Ｐゴシック" pitchFamily="-112" charset="-128"/>
                <a:cs typeface="ＭＳ Ｐゴシック" pitchFamily="-112" charset="-128"/>
              </a:rPr>
              <a:t>when ? 			why?</a:t>
            </a:r>
          </a:p>
          <a:p>
            <a:pPr eaLnBrk="1" hangingPunct="1">
              <a:buFontTx/>
              <a:buNone/>
              <a:tabLst>
                <a:tab pos="60325" algn="l"/>
                <a:tab pos="801688" algn="l"/>
              </a:tabLst>
            </a:pPr>
            <a:endParaRPr lang="en-US" sz="2000" i="1">
              <a:solidFill>
                <a:schemeClr val="tx1">
                  <a:lumMod val="95000"/>
                </a:schemeClr>
              </a:solidFill>
              <a:ea typeface="ＭＳ Ｐゴシック" pitchFamily="-112" charset="-128"/>
              <a:cs typeface="ＭＳ Ｐゴシック" pitchFamily="-112" charset="-128"/>
            </a:endParaRPr>
          </a:p>
          <a:p>
            <a:pPr marL="2055813" lvl="4" indent="-912813" eaLnBrk="1" hangingPunct="1">
              <a:buFontTx/>
              <a:buNone/>
              <a:tabLst>
                <a:tab pos="60325" algn="l"/>
                <a:tab pos="801688" algn="l"/>
              </a:tabLst>
            </a:pPr>
            <a:endParaRPr lang="en-US" sz="2400">
              <a:solidFill>
                <a:schemeClr val="tx1">
                  <a:lumMod val="95000"/>
                </a:schemeClr>
              </a:solidFill>
              <a:ea typeface="ＭＳ Ｐゴシック" pitchFamily="-112" charset="-128"/>
            </a:endParaRPr>
          </a:p>
          <a:p>
            <a:pPr marL="2055813" lvl="4" indent="-912813" eaLnBrk="1" hangingPunct="1">
              <a:buFontTx/>
              <a:buNone/>
              <a:tabLst>
                <a:tab pos="60325" algn="l"/>
                <a:tab pos="801688" algn="l"/>
              </a:tabLst>
            </a:pPr>
            <a:endParaRPr lang="en-US" sz="2400">
              <a:solidFill>
                <a:schemeClr val="tx1">
                  <a:lumMod val="95000"/>
                </a:schemeClr>
              </a:solidFill>
              <a:ea typeface="ＭＳ Ｐゴシック" pitchFamily="-112" charset="-128"/>
            </a:endParaRPr>
          </a:p>
          <a:p>
            <a:pPr marL="2055813" lvl="4" indent="-912813" eaLnBrk="1" hangingPunct="1">
              <a:buFontTx/>
              <a:buNone/>
              <a:tabLst>
                <a:tab pos="60325" algn="l"/>
                <a:tab pos="801688" algn="l"/>
              </a:tabLst>
            </a:pPr>
            <a:endParaRPr lang="en-US">
              <a:solidFill>
                <a:schemeClr val="tx1">
                  <a:lumMod val="95000"/>
                </a:schemeClr>
              </a:solidFill>
              <a:ea typeface="ＭＳ Ｐゴシック" pitchFamily="-112" charset="-128"/>
            </a:endParaRPr>
          </a:p>
        </p:txBody>
      </p:sp>
      <p:sp>
        <p:nvSpPr>
          <p:cNvPr id="22835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a:t>
            </a:r>
          </a:p>
        </p:txBody>
      </p:sp>
      <p:sp>
        <p:nvSpPr>
          <p:cNvPr id="5" name="Slide Number Placeholder 4"/>
          <p:cNvSpPr>
            <a:spLocks noGrp="1"/>
          </p:cNvSpPr>
          <p:nvPr>
            <p:ph type="sldNum" sz="quarter" idx="12"/>
          </p:nvPr>
        </p:nvSpPr>
        <p:spPr/>
        <p:txBody>
          <a:bodyPr>
            <a:normAutofit/>
          </a:bodyPr>
          <a:lstStyle/>
          <a:p>
            <a:fld id="{74C2F60E-34D8-DD42-93FD-7BD7AE432328}" type="slidenum">
              <a:rPr lang="en-US"/>
              <a:pPr/>
              <a:t>113</a:t>
            </a:fld>
            <a:endParaRPr lang="en-US"/>
          </a:p>
        </p:txBody>
      </p:sp>
      <p:pic>
        <p:nvPicPr>
          <p:cNvPr id="2" name="Picture 1"/>
          <p:cNvPicPr>
            <a:picLocks noChangeAspect="1"/>
          </p:cNvPicPr>
          <p:nvPr/>
        </p:nvPicPr>
        <p:blipFill>
          <a:blip r:embed="rId3"/>
          <a:stretch>
            <a:fillRect/>
          </a:stretch>
        </p:blipFill>
        <p:spPr>
          <a:xfrm>
            <a:off x="7097060" y="275452"/>
            <a:ext cx="1657594" cy="1424709"/>
          </a:xfrm>
          <a:prstGeom prst="rect">
            <a:avLst/>
          </a:prstGeom>
        </p:spPr>
      </p:pic>
      <p:sp>
        <p:nvSpPr>
          <p:cNvPr id="3" name="TextBox 2"/>
          <p:cNvSpPr txBox="1"/>
          <p:nvPr/>
        </p:nvSpPr>
        <p:spPr>
          <a:xfrm>
            <a:off x="6865311" y="1742159"/>
            <a:ext cx="2121093" cy="461665"/>
          </a:xfrm>
          <a:prstGeom prst="rect">
            <a:avLst/>
          </a:prstGeom>
          <a:noFill/>
        </p:spPr>
        <p:txBody>
          <a:bodyPr wrap="none" rtlCol="0">
            <a:spAutoFit/>
          </a:bodyPr>
          <a:lstStyle/>
          <a:p>
            <a:r>
              <a:rPr lang="en-US" sz="2400"/>
              <a:t>Building Blocks</a:t>
            </a:r>
          </a:p>
        </p:txBody>
      </p:sp>
      <p:sp>
        <p:nvSpPr>
          <p:cNvPr id="4" name="TextBox 3"/>
          <p:cNvSpPr txBox="1"/>
          <p:nvPr/>
        </p:nvSpPr>
        <p:spPr>
          <a:xfrm>
            <a:off x="812827" y="1742159"/>
            <a:ext cx="4846198" cy="523220"/>
          </a:xfrm>
          <a:prstGeom prst="rect">
            <a:avLst/>
          </a:prstGeom>
          <a:noFill/>
        </p:spPr>
        <p:txBody>
          <a:bodyPr wrap="none" rtlCol="0">
            <a:spAutoFit/>
          </a:bodyPr>
          <a:lstStyle/>
          <a:p>
            <a:r>
              <a:rPr lang="en-US" sz="2800" i="1">
                <a:solidFill>
                  <a:schemeClr val="tx1">
                    <a:lumMod val="95000"/>
                  </a:schemeClr>
                </a:solidFill>
                <a:ea typeface="ＭＳ Ｐゴシック" pitchFamily="-112" charset="-128"/>
                <a:cs typeface="ＭＳ Ｐゴシック" pitchFamily="-112" charset="-128"/>
              </a:rPr>
              <a:t>“It answers at least 3 questions.”</a:t>
            </a:r>
            <a:endParaRPr lang="en-US" sz="280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4861" y="2469793"/>
            <a:ext cx="2552700" cy="36322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9504" y="2469793"/>
            <a:ext cx="2367193" cy="3632200"/>
          </a:xfrm>
          <a:prstGeom prst="rect">
            <a:avLst/>
          </a:prstGeom>
        </p:spPr>
      </p:pic>
    </p:spTree>
    <p:extLst>
      <p:ext uri="{BB962C8B-B14F-4D97-AF65-F5344CB8AC3E}">
        <p14:creationId xmlns:p14="http://schemas.microsoft.com/office/powerpoint/2010/main" val="1577145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8355">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835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835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835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835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835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5" grpId="0" build="p"/>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6306" name="Rectangle 2"/>
          <p:cNvSpPr>
            <a:spLocks noGrp="1" noChangeArrowheads="1"/>
          </p:cNvSpPr>
          <p:nvPr>
            <p:ph type="title"/>
          </p:nvPr>
        </p:nvSpPr>
        <p:spPr>
          <a:xfrm>
            <a:off x="628650" y="365127"/>
            <a:ext cx="7886700" cy="938212"/>
          </a:xfrm>
          <a:solidFill>
            <a:schemeClr val="accent1"/>
          </a:solidFill>
        </p:spPr>
        <p:txBody>
          <a:bodyPr/>
          <a:lstStyle/>
          <a:p>
            <a:pPr eaLnBrk="1" hangingPunct="1"/>
            <a:r>
              <a:rPr lang="en-US">
                <a:solidFill>
                  <a:schemeClr val="tx1">
                    <a:lumMod val="95000"/>
                  </a:schemeClr>
                </a:solidFill>
                <a:ea typeface="ＭＳ Ｐゴシック" pitchFamily="-112" charset="-128"/>
                <a:cs typeface="ＭＳ Ｐゴシック" pitchFamily="-112" charset="-128"/>
              </a:rPr>
              <a:t>Teach transitions</a:t>
            </a:r>
          </a:p>
        </p:txBody>
      </p:sp>
      <p:sp>
        <p:nvSpPr>
          <p:cNvPr id="226310" name="Footer Placeholder 7"/>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a:t>
            </a:r>
          </a:p>
        </p:txBody>
      </p:sp>
      <p:sp>
        <p:nvSpPr>
          <p:cNvPr id="226307" name="Rectangle 4"/>
          <p:cNvSpPr>
            <a:spLocks noGrp="1" noChangeArrowheads="1"/>
          </p:cNvSpPr>
          <p:nvPr>
            <p:ph type="body" idx="4294967295"/>
          </p:nvPr>
        </p:nvSpPr>
        <p:spPr>
          <a:xfrm>
            <a:off x="4213225" y="2209800"/>
            <a:ext cx="4930775" cy="3787775"/>
          </a:xfrm>
        </p:spPr>
        <p:txBody>
          <a:bodyPr/>
          <a:lstStyle/>
          <a:p>
            <a:pPr marL="609600" indent="-609600" eaLnBrk="1" hangingPunct="1">
              <a:lnSpc>
                <a:spcPct val="90000"/>
              </a:lnSpc>
              <a:buClr>
                <a:schemeClr val="tx1"/>
              </a:buClr>
              <a:buFontTx/>
              <a:buNone/>
            </a:pPr>
            <a:r>
              <a:rPr lang="en-US" sz="2300" b="1">
                <a:solidFill>
                  <a:schemeClr val="tx2"/>
                </a:solidFill>
                <a:ea typeface="ＭＳ Ｐゴシック" pitchFamily="-112" charset="-128"/>
                <a:cs typeface="ＭＳ Ｐゴシック" pitchFamily="-112" charset="-128"/>
              </a:rPr>
              <a:t>	</a:t>
            </a:r>
          </a:p>
        </p:txBody>
      </p:sp>
      <p:sp>
        <p:nvSpPr>
          <p:cNvPr id="226308" name="TextBox 6"/>
          <p:cNvSpPr txBox="1">
            <a:spLocks noChangeArrowheads="1"/>
          </p:cNvSpPr>
          <p:nvPr/>
        </p:nvSpPr>
        <p:spPr bwMode="auto">
          <a:xfrm>
            <a:off x="3098184" y="1905000"/>
            <a:ext cx="2438400" cy="4154488"/>
          </a:xfrm>
          <a:prstGeom prst="rect">
            <a:avLst/>
          </a:prstGeom>
          <a:noFill/>
          <a:ln w="9525">
            <a:noFill/>
            <a:miter lim="800000"/>
            <a:headEnd/>
            <a:tailEnd/>
          </a:ln>
        </p:spPr>
        <p:txBody>
          <a:bodyPr>
            <a:prstTxWarp prst="textNoShape">
              <a:avLst/>
            </a:prstTxWarp>
            <a:spAutoFit/>
          </a:bodyPr>
          <a:lstStyle/>
          <a:p>
            <a:r>
              <a:rPr lang="en-US" sz="2400"/>
              <a:t>but</a:t>
            </a:r>
          </a:p>
          <a:p>
            <a:r>
              <a:rPr lang="en-US" sz="2400"/>
              <a:t>and then</a:t>
            </a:r>
          </a:p>
          <a:p>
            <a:r>
              <a:rPr lang="en-US" sz="2400"/>
              <a:t>at first </a:t>
            </a:r>
          </a:p>
          <a:p>
            <a:r>
              <a:rPr lang="en-US" sz="2400"/>
              <a:t>however</a:t>
            </a:r>
          </a:p>
          <a:p>
            <a:r>
              <a:rPr lang="en-US" sz="2400"/>
              <a:t>often</a:t>
            </a:r>
          </a:p>
          <a:p>
            <a:r>
              <a:rPr lang="en-US" sz="2400"/>
              <a:t>later</a:t>
            </a:r>
          </a:p>
          <a:p>
            <a:r>
              <a:rPr lang="en-US" sz="2400"/>
              <a:t>perhaps</a:t>
            </a:r>
          </a:p>
          <a:p>
            <a:r>
              <a:rPr lang="en-US" sz="2400"/>
              <a:t>by the way</a:t>
            </a:r>
          </a:p>
          <a:p>
            <a:r>
              <a:rPr lang="en-US" sz="2400"/>
              <a:t>on the contrary</a:t>
            </a:r>
          </a:p>
          <a:p>
            <a:r>
              <a:rPr lang="en-US" sz="2400"/>
              <a:t>and </a:t>
            </a:r>
          </a:p>
          <a:p>
            <a:r>
              <a:rPr lang="en-US" sz="2400"/>
              <a:t>briefly</a:t>
            </a:r>
          </a:p>
        </p:txBody>
      </p:sp>
      <p:sp>
        <p:nvSpPr>
          <p:cNvPr id="226309" name="TextBox 7"/>
          <p:cNvSpPr txBox="1">
            <a:spLocks noChangeArrowheads="1"/>
          </p:cNvSpPr>
          <p:nvPr/>
        </p:nvSpPr>
        <p:spPr bwMode="auto">
          <a:xfrm>
            <a:off x="5562600" y="1905000"/>
            <a:ext cx="2438400" cy="4154488"/>
          </a:xfrm>
          <a:prstGeom prst="rect">
            <a:avLst/>
          </a:prstGeom>
          <a:noFill/>
          <a:ln w="9525">
            <a:noFill/>
            <a:miter lim="800000"/>
            <a:headEnd/>
            <a:tailEnd/>
          </a:ln>
        </p:spPr>
        <p:txBody>
          <a:bodyPr>
            <a:prstTxWarp prst="textNoShape">
              <a:avLst/>
            </a:prstTxWarp>
            <a:spAutoFit/>
          </a:bodyPr>
          <a:lstStyle/>
          <a:p>
            <a:r>
              <a:rPr lang="en-US" sz="2400"/>
              <a:t>also</a:t>
            </a:r>
          </a:p>
          <a:p>
            <a:r>
              <a:rPr lang="en-US" sz="2400"/>
              <a:t>still, always</a:t>
            </a:r>
          </a:p>
          <a:p>
            <a:r>
              <a:rPr lang="en-US" sz="2400"/>
              <a:t>as, like</a:t>
            </a:r>
          </a:p>
          <a:p>
            <a:r>
              <a:rPr lang="en-US" sz="2400"/>
              <a:t>for example</a:t>
            </a:r>
          </a:p>
          <a:p>
            <a:r>
              <a:rPr lang="en-US" sz="2400"/>
              <a:t>in this way</a:t>
            </a:r>
          </a:p>
          <a:p>
            <a:r>
              <a:rPr lang="en-US" sz="2400"/>
              <a:t>suddenly</a:t>
            </a:r>
          </a:p>
          <a:p>
            <a:r>
              <a:rPr lang="en-US" sz="2400"/>
              <a:t>because</a:t>
            </a:r>
          </a:p>
          <a:p>
            <a:r>
              <a:rPr lang="en-US" sz="2400"/>
              <a:t>especially</a:t>
            </a:r>
          </a:p>
          <a:p>
            <a:r>
              <a:rPr lang="en-US" sz="2400"/>
              <a:t>in any case</a:t>
            </a:r>
          </a:p>
          <a:p>
            <a:r>
              <a:rPr lang="en-US" sz="2400"/>
              <a:t>finally</a:t>
            </a:r>
          </a:p>
          <a:p>
            <a:r>
              <a:rPr lang="en-US" sz="2400"/>
              <a:t>now</a:t>
            </a:r>
          </a:p>
        </p:txBody>
      </p:sp>
      <p:pic>
        <p:nvPicPr>
          <p:cNvPr id="226311" name="Picture 8" descr="connecting.jpeg"/>
          <p:cNvPicPr>
            <a:picLocks noChangeAspect="1"/>
          </p:cNvPicPr>
          <p:nvPr/>
        </p:nvPicPr>
        <p:blipFill>
          <a:blip r:embed="rId3"/>
          <a:srcRect/>
          <a:stretch>
            <a:fillRect/>
          </a:stretch>
        </p:blipFill>
        <p:spPr bwMode="auto">
          <a:xfrm>
            <a:off x="477982" y="2640807"/>
            <a:ext cx="2228850" cy="2378075"/>
          </a:xfrm>
          <a:prstGeom prst="rect">
            <a:avLst/>
          </a:prstGeom>
          <a:noFill/>
          <a:ln w="9525">
            <a:noFill/>
            <a:miter lim="800000"/>
            <a:headEnd/>
            <a:tailEnd/>
          </a:ln>
        </p:spPr>
      </p:pic>
      <p:sp>
        <p:nvSpPr>
          <p:cNvPr id="8" name="Slide Number Placeholder 7"/>
          <p:cNvSpPr>
            <a:spLocks noGrp="1"/>
          </p:cNvSpPr>
          <p:nvPr>
            <p:ph type="sldNum" sz="quarter" idx="12"/>
          </p:nvPr>
        </p:nvSpPr>
        <p:spPr/>
        <p:txBody>
          <a:bodyPr>
            <a:normAutofit/>
          </a:bodyPr>
          <a:lstStyle/>
          <a:p>
            <a:fld id="{74C2F60E-34D8-DD42-93FD-7BD7AE432328}" type="slidenum">
              <a:rPr lang="en-US"/>
              <a:pPr/>
              <a:t>114</a:t>
            </a:fld>
            <a:endParaRPr lang="en-US"/>
          </a:p>
        </p:txBody>
      </p:sp>
    </p:spTree>
    <p:extLst>
      <p:ext uri="{BB962C8B-B14F-4D97-AF65-F5344CB8AC3E}">
        <p14:creationId xmlns:p14="http://schemas.microsoft.com/office/powerpoint/2010/main" val="285052068"/>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457200" y="118187"/>
            <a:ext cx="8229600" cy="914400"/>
          </a:xfrm>
          <a:solidFill>
            <a:schemeClr val="accent1">
              <a:lumMod val="75000"/>
            </a:schemeClr>
          </a:solidFill>
        </p:spPr>
        <p:txBody>
          <a:bodyPr/>
          <a:lstStyle/>
          <a:p>
            <a:pPr algn="ctr" eaLnBrk="1" hangingPunct="1"/>
            <a:r>
              <a:rPr lang="en-US">
                <a:solidFill>
                  <a:schemeClr val="tx1"/>
                </a:solidFill>
                <a:ea typeface="ＭＳ Ｐゴシック" pitchFamily="-1" charset="-128"/>
                <a:cs typeface="ＭＳ Ｐゴシック" pitchFamily="-1" charset="-128"/>
              </a:rPr>
              <a:t>Teammates Consult</a:t>
            </a:r>
          </a:p>
        </p:txBody>
      </p:sp>
      <p:sp>
        <p:nvSpPr>
          <p:cNvPr id="2" name="Footer Placeholder 1"/>
          <p:cNvSpPr>
            <a:spLocks noGrp="1"/>
          </p:cNvSpPr>
          <p:nvPr>
            <p:ph type="ftr" sz="quarter" idx="11"/>
          </p:nvPr>
        </p:nvSpPr>
        <p:spPr/>
        <p:txBody>
          <a:bodyPr/>
          <a:lstStyle/>
          <a:p>
            <a:r>
              <a:rPr lang="en-US" smtClean="0"/>
              <a:t>Laura Terrill</a:t>
            </a:r>
            <a:endParaRPr lang="en-US"/>
          </a:p>
        </p:txBody>
      </p:sp>
      <p:sp>
        <p:nvSpPr>
          <p:cNvPr id="84995" name="Text Box 3"/>
          <p:cNvSpPr txBox="1">
            <a:spLocks noChangeArrowheads="1"/>
          </p:cNvSpPr>
          <p:nvPr/>
        </p:nvSpPr>
        <p:spPr bwMode="auto">
          <a:xfrm>
            <a:off x="4572000" y="2209800"/>
            <a:ext cx="4114800" cy="457200"/>
          </a:xfrm>
          <a:prstGeom prst="rect">
            <a:avLst/>
          </a:prstGeom>
          <a:noFill/>
          <a:ln w="9525">
            <a:noFill/>
            <a:miter lim="800000"/>
            <a:headEnd/>
            <a:tailEnd/>
          </a:ln>
        </p:spPr>
        <p:txBody>
          <a:bodyPr>
            <a:prstTxWarp prst="textNoShape">
              <a:avLst/>
            </a:prstTxWarp>
            <a:spAutoFit/>
          </a:bodyPr>
          <a:lstStyle/>
          <a:p>
            <a:endParaRPr lang="en-US" i="1">
              <a:solidFill>
                <a:schemeClr val="tx2"/>
              </a:solidFill>
            </a:endParaRPr>
          </a:p>
        </p:txBody>
      </p:sp>
      <p:sp>
        <p:nvSpPr>
          <p:cNvPr id="142340" name="Text Box 4"/>
          <p:cNvSpPr txBox="1">
            <a:spLocks noChangeArrowheads="1"/>
          </p:cNvSpPr>
          <p:nvPr/>
        </p:nvSpPr>
        <p:spPr bwMode="auto">
          <a:xfrm>
            <a:off x="266700" y="5448300"/>
            <a:ext cx="8610600" cy="830997"/>
          </a:xfrm>
          <a:prstGeom prst="rect">
            <a:avLst/>
          </a:prstGeom>
          <a:noFill/>
          <a:ln w="9525">
            <a:noFill/>
            <a:miter lim="800000"/>
            <a:headEnd/>
            <a:tailEnd/>
          </a:ln>
        </p:spPr>
        <p:txBody>
          <a:bodyPr>
            <a:prstTxWarp prst="textNoShape">
              <a:avLst/>
            </a:prstTxWarp>
            <a:spAutoFit/>
          </a:bodyPr>
          <a:lstStyle/>
          <a:p>
            <a:pPr algn="ctr">
              <a:defRPr/>
            </a:pPr>
            <a:r>
              <a:rPr lang="en-US" sz="2400">
                <a:latin typeface="+mn-lt"/>
                <a:ea typeface="ＭＳ Ｐゴシック" charset="-128"/>
                <a:cs typeface="ＭＳ Ｐゴシック" charset="-128"/>
              </a:rPr>
              <a:t>Read the infographic. Discuss with your group. Then, pick up a pen and write an answer in your own words. </a:t>
            </a:r>
          </a:p>
        </p:txBody>
      </p:sp>
      <p:sp>
        <p:nvSpPr>
          <p:cNvPr id="142341" name="Text Box 7"/>
          <p:cNvSpPr txBox="1">
            <a:spLocks noChangeArrowheads="1"/>
          </p:cNvSpPr>
          <p:nvPr/>
        </p:nvSpPr>
        <p:spPr bwMode="auto">
          <a:xfrm>
            <a:off x="914400" y="4717276"/>
            <a:ext cx="7315200" cy="523220"/>
          </a:xfrm>
          <a:prstGeom prst="rect">
            <a:avLst/>
          </a:prstGeom>
          <a:solidFill>
            <a:schemeClr val="accent1"/>
          </a:solidFill>
          <a:ln w="9525">
            <a:noFill/>
            <a:miter lim="800000"/>
            <a:headEnd/>
            <a:tailEnd/>
          </a:ln>
        </p:spPr>
        <p:txBody>
          <a:bodyPr>
            <a:prstTxWarp prst="textNoShape">
              <a:avLst/>
            </a:prstTxWarp>
            <a:spAutoFit/>
          </a:bodyPr>
          <a:lstStyle/>
          <a:p>
            <a:pPr algn="ctr">
              <a:defRPr/>
            </a:pPr>
            <a:r>
              <a:rPr lang="en-US" sz="2800" i="1">
                <a:latin typeface="+mn-lt"/>
                <a:ea typeface="ＭＳ Ｐゴシック" charset="-128"/>
                <a:cs typeface="ＭＳ Ｐゴシック" charset="-128"/>
              </a:rPr>
              <a:t>Why should we preserve world heritage sites?</a:t>
            </a:r>
            <a:endParaRPr lang="en-US" sz="2800">
              <a:latin typeface="+mn-lt"/>
              <a:ea typeface="ＭＳ Ｐゴシック" charset="-128"/>
              <a:cs typeface="ＭＳ Ｐゴシック" charset="-12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1" y="2134862"/>
            <a:ext cx="2928776" cy="1606103"/>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82667" y="2134862"/>
            <a:ext cx="3008932" cy="1692524"/>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29960" y="1380924"/>
            <a:ext cx="2884081" cy="3200400"/>
          </a:xfrm>
          <a:prstGeom prst="rect">
            <a:avLst/>
          </a:prstGeom>
        </p:spPr>
      </p:pic>
      <p:sp>
        <p:nvSpPr>
          <p:cNvPr id="6" name="Slide Number Placeholder 5"/>
          <p:cNvSpPr>
            <a:spLocks noGrp="1"/>
          </p:cNvSpPr>
          <p:nvPr>
            <p:ph type="sldNum" sz="quarter" idx="12"/>
          </p:nvPr>
        </p:nvSpPr>
        <p:spPr/>
        <p:txBody>
          <a:bodyPr/>
          <a:lstStyle/>
          <a:p>
            <a:fld id="{74C2F60E-34D8-DD42-93FD-7BD7AE432328}" type="slidenum">
              <a:rPr lang="en-US"/>
              <a:pPr/>
              <a:t>115</a:t>
            </a:fld>
            <a:endParaRPr lang="en-US"/>
          </a:p>
        </p:txBody>
      </p:sp>
    </p:spTree>
    <p:extLst>
      <p:ext uri="{BB962C8B-B14F-4D97-AF65-F5344CB8AC3E}">
        <p14:creationId xmlns:p14="http://schemas.microsoft.com/office/powerpoint/2010/main" val="1690039146"/>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62" name="Title 3"/>
          <p:cNvSpPr>
            <a:spLocks noGrp="1"/>
          </p:cNvSpPr>
          <p:nvPr>
            <p:ph type="title"/>
          </p:nvPr>
        </p:nvSpPr>
        <p:spPr>
          <a:xfrm>
            <a:off x="628650" y="365127"/>
            <a:ext cx="7886700" cy="787398"/>
          </a:xfrm>
          <a:solidFill>
            <a:schemeClr val="accent1"/>
          </a:solidFill>
        </p:spPr>
        <p:txBody>
          <a:bodyPr/>
          <a:lstStyle/>
          <a:p>
            <a:pPr algn="ctr"/>
            <a:r>
              <a:rPr lang="en-US">
                <a:solidFill>
                  <a:schemeClr val="tx1"/>
                </a:solidFill>
                <a:ea typeface="ＭＳ Ｐゴシック" pitchFamily="-112" charset="-128"/>
                <a:cs typeface="ＭＳ Ｐゴシック" pitchFamily="-112" charset="-128"/>
              </a:rPr>
              <a:t>Expand a Headline</a:t>
            </a:r>
          </a:p>
        </p:txBody>
      </p:sp>
      <p:sp>
        <p:nvSpPr>
          <p:cNvPr id="245764" name="Footer Placeholder 1"/>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smtClean="0">
                <a:latin typeface="Arial" pitchFamily="-112" charset="0"/>
                <a:ea typeface="ＭＳ Ｐゴシック" pitchFamily="-112" charset="-128"/>
                <a:cs typeface="ＭＳ Ｐゴシック" pitchFamily="-112" charset="-128"/>
              </a:rPr>
              <a:t>Laura Terrill</a:t>
            </a:r>
          </a:p>
        </p:txBody>
      </p:sp>
      <p:sp>
        <p:nvSpPr>
          <p:cNvPr id="245763" name="Content Placeholder 4"/>
          <p:cNvSpPr>
            <a:spLocks noGrp="1"/>
          </p:cNvSpPr>
          <p:nvPr>
            <p:ph idx="4294967295"/>
          </p:nvPr>
        </p:nvSpPr>
        <p:spPr>
          <a:xfrm>
            <a:off x="739486" y="1738746"/>
            <a:ext cx="3749387" cy="2140528"/>
          </a:xfrm>
        </p:spPr>
        <p:txBody>
          <a:bodyPr>
            <a:normAutofit/>
          </a:bodyPr>
          <a:lstStyle/>
          <a:p>
            <a:pPr marL="0" indent="0" algn="ctr">
              <a:buFont typeface="Georgia" pitchFamily="-112" charset="0"/>
              <a:buNone/>
            </a:pPr>
            <a:r>
              <a:rPr lang="en-US" sz="2800" b="1" smtClean="0">
                <a:ea typeface="ＭＳ Ｐゴシック" pitchFamily="-112" charset="-128"/>
                <a:cs typeface="ＭＳ Ｐゴシック" pitchFamily="-112" charset="-128"/>
              </a:rPr>
              <a:t>Ce couple de retraités achète une maison et tombe sur un vrai trésor enfui dans sa grange</a:t>
            </a:r>
            <a:endParaRPr lang="en-US" sz="2800" smtClean="0">
              <a:ea typeface="ＭＳ Ｐゴシック" pitchFamily="-112" charset="-128"/>
              <a:cs typeface="ＭＳ Ｐゴシック" pitchFamily="-112" charset="-128"/>
            </a:endParaRPr>
          </a:p>
        </p:txBody>
      </p:sp>
      <p:pic>
        <p:nvPicPr>
          <p:cNvPr id="245765" name="Picture 5" descr="image00222153.jpg"/>
          <p:cNvPicPr>
            <a:picLocks noChangeAspect="1"/>
          </p:cNvPicPr>
          <p:nvPr/>
        </p:nvPicPr>
        <p:blipFill>
          <a:blip r:embed="rId2"/>
          <a:srcRect/>
          <a:stretch>
            <a:fillRect/>
          </a:stretch>
        </p:blipFill>
        <p:spPr bwMode="auto">
          <a:xfrm>
            <a:off x="4938713" y="1714500"/>
            <a:ext cx="3900487" cy="3743325"/>
          </a:xfrm>
          <a:prstGeom prst="rect">
            <a:avLst/>
          </a:prstGeom>
          <a:noFill/>
          <a:ln w="9525">
            <a:noFill/>
            <a:miter lim="800000"/>
            <a:headEnd/>
            <a:tailEnd/>
          </a:ln>
        </p:spPr>
      </p:pic>
      <p:sp>
        <p:nvSpPr>
          <p:cNvPr id="245766" name="TextBox 6"/>
          <p:cNvSpPr txBox="1">
            <a:spLocks noChangeArrowheads="1"/>
          </p:cNvSpPr>
          <p:nvPr/>
        </p:nvSpPr>
        <p:spPr bwMode="auto">
          <a:xfrm>
            <a:off x="3048000" y="6019800"/>
            <a:ext cx="5680075" cy="523875"/>
          </a:xfrm>
          <a:prstGeom prst="rect">
            <a:avLst/>
          </a:prstGeom>
          <a:noFill/>
          <a:ln w="9525">
            <a:noFill/>
            <a:miter lim="800000"/>
            <a:headEnd/>
            <a:tailEnd/>
          </a:ln>
        </p:spPr>
        <p:txBody>
          <a:bodyPr>
            <a:prstTxWarp prst="textNoShape">
              <a:avLst/>
            </a:prstTxWarp>
            <a:spAutoFit/>
          </a:bodyPr>
          <a:lstStyle/>
          <a:p>
            <a:pPr algn="r"/>
            <a:r>
              <a:rPr lang="en-US" sz="1400"/>
              <a:t>http://www.actupus.com/ce-couple-de-retraites-achetent-une-maison-et-tombent-sur-un-vrai-tresor-enfui-dans-leur-grange/</a:t>
            </a:r>
          </a:p>
        </p:txBody>
      </p:sp>
      <p:sp>
        <p:nvSpPr>
          <p:cNvPr id="7" name="Slide Number Placeholder 6"/>
          <p:cNvSpPr>
            <a:spLocks noGrp="1"/>
          </p:cNvSpPr>
          <p:nvPr>
            <p:ph type="sldNum" sz="quarter" idx="12"/>
          </p:nvPr>
        </p:nvSpPr>
        <p:spPr/>
        <p:txBody>
          <a:bodyPr>
            <a:normAutofit/>
          </a:bodyPr>
          <a:lstStyle/>
          <a:p>
            <a:fld id="{74C2F60E-34D8-DD42-93FD-7BD7AE432328}" type="slidenum">
              <a:rPr lang="en-US"/>
              <a:pPr/>
              <a:t>116</a:t>
            </a:fld>
            <a:endParaRPr lang="en-US"/>
          </a:p>
        </p:txBody>
      </p:sp>
      <p:sp>
        <p:nvSpPr>
          <p:cNvPr id="8" name="Content Placeholder 4"/>
          <p:cNvSpPr txBox="1">
            <a:spLocks/>
          </p:cNvSpPr>
          <p:nvPr/>
        </p:nvSpPr>
        <p:spPr>
          <a:xfrm>
            <a:off x="811356" y="4488007"/>
            <a:ext cx="3605646" cy="969818"/>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Georgia" pitchFamily="-112" charset="0"/>
              <a:buNone/>
            </a:pPr>
            <a:r>
              <a:rPr lang="en-US" sz="2000" b="1" i="1" smtClean="0">
                <a:ea typeface="ＭＳ Ｐゴシック" pitchFamily="-112" charset="-128"/>
                <a:cs typeface="ＭＳ Ｐゴシック" pitchFamily="-112" charset="-128"/>
              </a:rPr>
              <a:t>This retired couple buys a house and falls upon a true treasure hidden in the barn.</a:t>
            </a:r>
            <a:endParaRPr lang="en-US" sz="2000" i="1" smtClean="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348841313"/>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6786" name="Footer Placeholder 3"/>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smtClean="0">
                <a:latin typeface="Arial" pitchFamily="-112" charset="0"/>
                <a:ea typeface="ＭＳ Ｐゴシック" pitchFamily="-112" charset="-128"/>
                <a:cs typeface="ＭＳ Ｐゴシック" pitchFamily="-112" charset="-128"/>
              </a:rPr>
              <a:t>Laura Terrill</a:t>
            </a:r>
          </a:p>
        </p:txBody>
      </p:sp>
      <p:pic>
        <p:nvPicPr>
          <p:cNvPr id="246787" name="Picture 6" descr="image0033374.jpg"/>
          <p:cNvPicPr>
            <a:picLocks noChangeAspect="1"/>
          </p:cNvPicPr>
          <p:nvPr/>
        </p:nvPicPr>
        <p:blipFill>
          <a:blip r:embed="rId2"/>
          <a:srcRect/>
          <a:stretch>
            <a:fillRect/>
          </a:stretch>
        </p:blipFill>
        <p:spPr bwMode="auto">
          <a:xfrm>
            <a:off x="352425" y="1712913"/>
            <a:ext cx="3900488" cy="3714750"/>
          </a:xfrm>
          <a:prstGeom prst="rect">
            <a:avLst/>
          </a:prstGeom>
          <a:noFill/>
          <a:ln w="9525">
            <a:noFill/>
            <a:miter lim="800000"/>
            <a:headEnd/>
            <a:tailEnd/>
          </a:ln>
        </p:spPr>
      </p:pic>
      <p:pic>
        <p:nvPicPr>
          <p:cNvPr id="246788" name="Picture 7" descr="image0077798.jpg"/>
          <p:cNvPicPr>
            <a:picLocks noChangeAspect="1"/>
          </p:cNvPicPr>
          <p:nvPr/>
        </p:nvPicPr>
        <p:blipFill>
          <a:blip r:embed="rId3"/>
          <a:srcRect/>
          <a:stretch>
            <a:fillRect/>
          </a:stretch>
        </p:blipFill>
        <p:spPr bwMode="auto">
          <a:xfrm>
            <a:off x="4638675" y="1689100"/>
            <a:ext cx="3935413" cy="3667125"/>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normAutofit/>
          </a:bodyPr>
          <a:lstStyle/>
          <a:p>
            <a:fld id="{74C2F60E-34D8-DD42-93FD-7BD7AE432328}" type="slidenum">
              <a:rPr lang="en-US"/>
              <a:pPr/>
              <a:t>117</a:t>
            </a:fld>
            <a:endParaRPr lang="en-US"/>
          </a:p>
        </p:txBody>
      </p:sp>
    </p:spTree>
    <p:extLst>
      <p:ext uri="{BB962C8B-B14F-4D97-AF65-F5344CB8AC3E}">
        <p14:creationId xmlns:p14="http://schemas.microsoft.com/office/powerpoint/2010/main" val="1138569859"/>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107" y="142102"/>
            <a:ext cx="7991243" cy="719302"/>
          </a:xfrm>
          <a:solidFill>
            <a:schemeClr val="accent1"/>
          </a:solidFill>
        </p:spPr>
        <p:txBody>
          <a:bodyPr>
            <a:normAutofit/>
          </a:bodyPr>
          <a:lstStyle/>
          <a:p>
            <a:r>
              <a:rPr lang="en-US">
                <a:solidFill>
                  <a:schemeClr val="tx1"/>
                </a:solidFill>
              </a:rPr>
              <a:t>Vacation Time — </a:t>
            </a:r>
            <a:r>
              <a:rPr lang="en-US" sz="2700">
                <a:solidFill>
                  <a:schemeClr val="tx1"/>
                </a:solidFill>
              </a:rPr>
              <a:t>Why vacation?</a:t>
            </a:r>
          </a:p>
        </p:txBody>
      </p:sp>
      <p:sp>
        <p:nvSpPr>
          <p:cNvPr id="5" name="Slide Number Placeholder 4"/>
          <p:cNvSpPr>
            <a:spLocks noGrp="1"/>
          </p:cNvSpPr>
          <p:nvPr>
            <p:ph type="sldNum" sz="quarter" idx="12"/>
          </p:nvPr>
        </p:nvSpPr>
        <p:spPr/>
        <p:txBody>
          <a:bodyPr/>
          <a:lstStyle/>
          <a:p>
            <a:fld id="{74C2F60E-34D8-DD42-93FD-7BD7AE432328}" type="slidenum">
              <a:rPr lang="en-US"/>
              <a:pPr/>
              <a:t>118</a:t>
            </a:fld>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17294" y="972915"/>
            <a:ext cx="6481003" cy="5748561"/>
          </a:xfrm>
        </p:spPr>
      </p:pic>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828982046"/>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122972"/>
            <a:ext cx="8132491" cy="813729"/>
          </a:xfrm>
        </p:spPr>
        <p:txBody>
          <a:bodyPr anchor="t">
            <a:normAutofit/>
          </a:bodyPr>
          <a:lstStyle/>
          <a:p>
            <a:pPr algn="ctr"/>
            <a:r>
              <a:rPr lang="en-US" sz="3600" dirty="0"/>
              <a:t>Presentational Rubric</a:t>
            </a:r>
          </a:p>
        </p:txBody>
      </p:sp>
      <p:graphicFrame>
        <p:nvGraphicFramePr>
          <p:cNvPr id="5" name="Content Placeholder 4"/>
          <p:cNvGraphicFramePr>
            <a:graphicFrameLocks noGrp="1"/>
          </p:cNvGraphicFramePr>
          <p:nvPr>
            <p:ph idx="1"/>
          </p:nvPr>
        </p:nvGraphicFramePr>
        <p:xfrm>
          <a:off x="63500" y="812800"/>
          <a:ext cx="8978900" cy="5449824"/>
        </p:xfrm>
        <a:graphic>
          <a:graphicData uri="http://schemas.openxmlformats.org/drawingml/2006/table">
            <a:tbl>
              <a:tblPr firstRow="1" bandRow="1">
                <a:tableStyleId>{5C22544A-7EE6-4342-B048-85BDC9FD1C3A}</a:tableStyleId>
              </a:tblPr>
              <a:tblGrid>
                <a:gridCol w="1795780"/>
                <a:gridCol w="1795780"/>
                <a:gridCol w="1795780"/>
                <a:gridCol w="1795780"/>
                <a:gridCol w="1795780"/>
              </a:tblGrid>
              <a:tr h="370840">
                <a:tc>
                  <a:txBody>
                    <a:bodyPr/>
                    <a:lstStyle/>
                    <a:p>
                      <a:endParaRPr lang="en-US" dirty="0"/>
                    </a:p>
                  </a:txBody>
                  <a:tcPr/>
                </a:tc>
                <a:tc>
                  <a:txBody>
                    <a:bodyPr/>
                    <a:lstStyle/>
                    <a:p>
                      <a:pPr algn="ctr"/>
                      <a:r>
                        <a:rPr lang="en-US" sz="1600" dirty="0"/>
                        <a:t>Strong Performance</a:t>
                      </a:r>
                    </a:p>
                    <a:p>
                      <a:pPr marL="342900" indent="-342900" algn="ctr">
                        <a:buAutoNum type="arabicPlain" startAt="10"/>
                      </a:pPr>
                      <a:r>
                        <a:rPr lang="en-US" sz="1600" dirty="0"/>
                        <a:t>    9</a:t>
                      </a:r>
                    </a:p>
                  </a:txBody>
                  <a:tcPr/>
                </a:tc>
                <a:tc>
                  <a:txBody>
                    <a:bodyPr/>
                    <a:lstStyle/>
                    <a:p>
                      <a:pPr algn="ctr"/>
                      <a:r>
                        <a:rPr lang="en-US" sz="1600" dirty="0"/>
                        <a:t>Meets</a:t>
                      </a:r>
                      <a:r>
                        <a:rPr lang="en-US" sz="1600" baseline="0" dirty="0"/>
                        <a:t> Expectations</a:t>
                      </a:r>
                    </a:p>
                    <a:p>
                      <a:pPr algn="ctr"/>
                      <a:r>
                        <a:rPr lang="en-US" sz="1600" baseline="0" dirty="0"/>
                        <a:t>8</a:t>
                      </a:r>
                      <a:endParaRPr lang="en-US" sz="1600" dirty="0"/>
                    </a:p>
                  </a:txBody>
                  <a:tcPr/>
                </a:tc>
                <a:tc>
                  <a:txBody>
                    <a:bodyPr/>
                    <a:lstStyle/>
                    <a:p>
                      <a:pPr algn="ctr"/>
                      <a:r>
                        <a:rPr lang="en-US" sz="1600" dirty="0"/>
                        <a:t>Approaches Expectations</a:t>
                      </a:r>
                    </a:p>
                    <a:p>
                      <a:pPr algn="ctr"/>
                      <a:r>
                        <a:rPr lang="en-US" sz="1600" dirty="0"/>
                        <a:t>7</a:t>
                      </a:r>
                    </a:p>
                  </a:txBody>
                  <a:tcPr/>
                </a:tc>
                <a:tc>
                  <a:txBody>
                    <a:bodyPr/>
                    <a:lstStyle/>
                    <a:p>
                      <a:pPr algn="ctr"/>
                      <a:r>
                        <a:rPr lang="en-US" sz="1600" dirty="0"/>
                        <a:t>Minimal Performance</a:t>
                      </a:r>
                    </a:p>
                    <a:p>
                      <a:pPr algn="ctr"/>
                      <a:r>
                        <a:rPr lang="en-US" sz="1600" dirty="0"/>
                        <a:t>6</a:t>
                      </a:r>
                    </a:p>
                  </a:txBody>
                  <a:tcPr/>
                </a:tc>
              </a:tr>
              <a:tr h="370840">
                <a:tc>
                  <a:txBody>
                    <a:bodyPr/>
                    <a:lstStyle/>
                    <a:p>
                      <a:pPr marL="0" marR="0" algn="l">
                        <a:lnSpc>
                          <a:spcPct val="115000"/>
                        </a:lnSpc>
                        <a:spcBef>
                          <a:spcPts val="0"/>
                        </a:spcBef>
                        <a:spcAft>
                          <a:spcPts val="0"/>
                        </a:spcAft>
                      </a:pPr>
                      <a:r>
                        <a:rPr lang="en-US" sz="1200" b="1" dirty="0">
                          <a:latin typeface="+mn-lt"/>
                          <a:ea typeface="Cambria"/>
                          <a:cs typeface="Times New Roman"/>
                        </a:rPr>
                        <a:t>Am I understood?</a:t>
                      </a:r>
                      <a:endParaRPr lang="en-US" sz="12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200" dirty="0">
                          <a:latin typeface="+mn-lt"/>
                          <a:ea typeface="Cambria"/>
                          <a:cs typeface="Times New Roman"/>
                        </a:rPr>
                        <a:t>My writing is clearly understood; the reader understands the writer’s intent without extra effort. Errors do not interfere with message. </a:t>
                      </a:r>
                    </a:p>
                    <a:p>
                      <a:pPr marL="0" marR="0" algn="l">
                        <a:lnSpc>
                          <a:spcPct val="115000"/>
                        </a:lnSpc>
                        <a:spcBef>
                          <a:spcPts val="0"/>
                        </a:spcBef>
                        <a:spcAft>
                          <a:spcPts val="0"/>
                        </a:spcAft>
                      </a:pPr>
                      <a:r>
                        <a:rPr lang="en-US" sz="1200" i="1" dirty="0">
                          <a:latin typeface="+mn-lt"/>
                          <a:ea typeface="Cambria"/>
                          <a:cs typeface="Times New Roman"/>
                        </a:rPr>
                        <a:t>Good to consistent control of structure(s) studied in the unit.</a:t>
                      </a:r>
                      <a:r>
                        <a:rPr lang="en-US" sz="1200" dirty="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My writing is generally understood; but reader may have to occasionally reread a phrase or sentence to understand. Errors do not interfere with message. </a:t>
                      </a:r>
                    </a:p>
                    <a:p>
                      <a:pPr marL="0" marR="0" algn="l">
                        <a:lnSpc>
                          <a:spcPct val="115000"/>
                        </a:lnSpc>
                        <a:spcBef>
                          <a:spcPts val="0"/>
                        </a:spcBef>
                        <a:spcAft>
                          <a:spcPts val="0"/>
                        </a:spcAft>
                      </a:pPr>
                      <a:r>
                        <a:rPr lang="en-US" sz="1200" i="1" dirty="0">
                          <a:latin typeface="+mn-lt"/>
                          <a:ea typeface="Cambria"/>
                          <a:cs typeface="Times New Roman"/>
                        </a:rPr>
                        <a:t>Partial control of structure(s) studied in the unit.</a:t>
                      </a:r>
                      <a:r>
                        <a:rPr lang="en-US" sz="1200" dirty="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My writing is generally understood, but the reader may have to be willing to make a guess or reread to understand. Errors occur and do cause some confusion for the reader. </a:t>
                      </a:r>
                      <a:r>
                        <a:rPr lang="en-US" sz="1200" i="1" dirty="0">
                          <a:latin typeface="+mn-lt"/>
                          <a:ea typeface="Cambria"/>
                          <a:cs typeface="Times New Roman"/>
                        </a:rPr>
                        <a:t>Inappropriate or inconsistent use of studied structure(s).</a:t>
                      </a:r>
                      <a:r>
                        <a:rPr lang="en-US" sz="1200" dirty="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My writing is extremely difficult to understand; Errors interfere with communication. </a:t>
                      </a:r>
                      <a:r>
                        <a:rPr lang="en-US" sz="1200" i="1" dirty="0">
                          <a:latin typeface="+mn-lt"/>
                          <a:ea typeface="Cambria"/>
                          <a:cs typeface="Times New Roman"/>
                        </a:rPr>
                        <a:t>Minimal or no use of studied structure(s).</a:t>
                      </a:r>
                      <a:endParaRPr lang="en-US" sz="1200" dirty="0">
                        <a:latin typeface="+mn-lt"/>
                        <a:ea typeface="Cambria"/>
                        <a:cs typeface="Times New Roman"/>
                      </a:endParaRPr>
                    </a:p>
                  </a:txBody>
                  <a:tcPr marL="68580" marR="68580" marT="0" marB="0"/>
                </a:tc>
              </a:tr>
              <a:tr h="370840">
                <a:tc>
                  <a:txBody>
                    <a:bodyPr/>
                    <a:lstStyle/>
                    <a:p>
                      <a:pPr marL="0" marR="0" algn="l">
                        <a:lnSpc>
                          <a:spcPct val="115000"/>
                        </a:lnSpc>
                        <a:spcBef>
                          <a:spcPts val="0"/>
                        </a:spcBef>
                        <a:spcAft>
                          <a:spcPts val="0"/>
                        </a:spcAft>
                      </a:pPr>
                      <a:r>
                        <a:rPr lang="en-US" sz="1200" b="1" dirty="0">
                          <a:latin typeface="+mn-lt"/>
                          <a:ea typeface="Cambria"/>
                          <a:cs typeface="Times New Roman"/>
                        </a:rPr>
                        <a:t>How rich is my vocabulary?</a:t>
                      </a:r>
                      <a:endParaRPr lang="en-US" sz="12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200" dirty="0">
                          <a:latin typeface="+mn-lt"/>
                          <a:ea typeface="Cambria"/>
                          <a:cs typeface="Times New Roman"/>
                        </a:rPr>
                        <a:t>I use a wide variety of familiar vocabulary, correctly and appropriately incorporate new expressions from the current unit of study. I include personal vocabulary.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use a variety of familiar vocabulary, correctly and appropriately incorporate a few new expressions from the current unit of study.</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use simple, familiar vocabulary, correctly; and I may use a few new expressions from the current unit of study.</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rely on simple and very familiar vocabulary.</a:t>
                      </a:r>
                    </a:p>
                  </a:txBody>
                  <a:tcPr marL="68580" marR="68580" marT="0" marB="0"/>
                </a:tc>
              </a:tr>
              <a:tr h="370840">
                <a:tc>
                  <a:txBody>
                    <a:bodyPr/>
                    <a:lstStyle/>
                    <a:p>
                      <a:pPr marL="0" marR="0" algn="l">
                        <a:lnSpc>
                          <a:spcPct val="115000"/>
                        </a:lnSpc>
                        <a:spcBef>
                          <a:spcPts val="0"/>
                        </a:spcBef>
                        <a:spcAft>
                          <a:spcPts val="0"/>
                        </a:spcAft>
                      </a:pPr>
                      <a:r>
                        <a:rPr lang="en-US" sz="1200" b="1" dirty="0">
                          <a:latin typeface="+mn-lt"/>
                          <a:ea typeface="Cambria"/>
                          <a:cs typeface="Times New Roman"/>
                        </a:rPr>
                        <a:t>How well do I complete the task? </a:t>
                      </a:r>
                      <a:endParaRPr lang="en-US" sz="12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200" dirty="0">
                          <a:latin typeface="+mn-lt"/>
                          <a:ea typeface="Cambria"/>
                          <a:cs typeface="Times New Roman"/>
                        </a:rPr>
                        <a:t>I complete each part of the task adding some  details beyond given expectations.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complete each part of the task.</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complete most of the task.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complete some of the task, but key components are missing. </a:t>
                      </a:r>
                    </a:p>
                  </a:txBody>
                  <a:tcPr marL="68580" marR="68580" marT="0" marB="0"/>
                </a:tc>
              </a:tr>
            </a:tbl>
          </a:graphicData>
        </a:graphic>
      </p:graphicFrame>
      <p:sp>
        <p:nvSpPr>
          <p:cNvPr id="3" name="Slide Number Placeholder 2"/>
          <p:cNvSpPr>
            <a:spLocks noGrp="1"/>
          </p:cNvSpPr>
          <p:nvPr>
            <p:ph type="sldNum" sz="quarter" idx="12"/>
          </p:nvPr>
        </p:nvSpPr>
        <p:spPr/>
        <p:txBody>
          <a:bodyPr/>
          <a:lstStyle/>
          <a:p>
            <a:fld id="{74C2F60E-34D8-DD42-93FD-7BD7AE432328}" type="slidenum">
              <a:rPr lang="en-US"/>
              <a:pPr/>
              <a:t>119</a:t>
            </a:fld>
            <a:endParaRPr lang="en-US" dirty="0"/>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676037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a:xfrm>
            <a:off x="617577" y="165169"/>
            <a:ext cx="7781059" cy="666692"/>
          </a:xfrm>
        </p:spPr>
        <p:txBody>
          <a:bodyPr>
            <a:normAutofit fontScale="90000"/>
          </a:bodyPr>
          <a:lstStyle/>
          <a:p>
            <a:pPr algn="ctr"/>
            <a:r>
              <a:rPr lang="en-US" dirty="0" smtClean="0"/>
              <a:t>Proficiency Levels</a:t>
            </a:r>
            <a:endParaRPr lang="en-US" dirty="0"/>
          </a:p>
        </p:txBody>
      </p:sp>
      <p:sp>
        <p:nvSpPr>
          <p:cNvPr id="14" name="Text Placeholder 13"/>
          <p:cNvSpPr>
            <a:spLocks noGrp="1"/>
          </p:cNvSpPr>
          <p:nvPr>
            <p:ph type="body" idx="1"/>
          </p:nvPr>
        </p:nvSpPr>
        <p:spPr>
          <a:xfrm>
            <a:off x="3126052" y="856818"/>
            <a:ext cx="1737360" cy="457200"/>
          </a:xfrm>
          <a:solidFill>
            <a:schemeClr val="accent1"/>
          </a:solidFill>
        </p:spPr>
        <p:txBody>
          <a:bodyPr anchor="ctr"/>
          <a:lstStyle/>
          <a:p>
            <a:pPr algn="ctr"/>
            <a:r>
              <a:rPr lang="en-US">
                <a:solidFill>
                  <a:schemeClr val="tx1"/>
                </a:solidFill>
              </a:rPr>
              <a:t>INTERMEDIATE</a:t>
            </a:r>
          </a:p>
        </p:txBody>
      </p:sp>
      <p:sp>
        <p:nvSpPr>
          <p:cNvPr id="8" name="Text Placeholder 7"/>
          <p:cNvSpPr>
            <a:spLocks noGrp="1"/>
          </p:cNvSpPr>
          <p:nvPr>
            <p:ph type="body" sz="half" idx="15"/>
          </p:nvPr>
        </p:nvSpPr>
        <p:spPr>
          <a:xfrm>
            <a:off x="193960" y="1585508"/>
            <a:ext cx="2601850" cy="4088843"/>
          </a:xfrm>
        </p:spPr>
        <p:txBody>
          <a:bodyPr>
            <a:noAutofit/>
          </a:bodyPr>
          <a:lstStyle/>
          <a:p>
            <a:pPr marL="214313" indent="-214313">
              <a:buFont typeface="Arial" panose="020B0604020202020204" pitchFamily="34" charset="0"/>
              <a:buChar char="•"/>
            </a:pPr>
            <a:r>
              <a:rPr lang="en-US" sz="1800" dirty="0"/>
              <a:t>M</a:t>
            </a:r>
            <a:r>
              <a:rPr lang="en-US" sz="1800" dirty="0" smtClean="0"/>
              <a:t>emorized language</a:t>
            </a:r>
          </a:p>
          <a:p>
            <a:pPr marL="214313" indent="-214313">
              <a:buFont typeface="Arial" panose="020B0604020202020204" pitchFamily="34" charset="0"/>
              <a:buChar char="•"/>
            </a:pPr>
            <a:r>
              <a:rPr lang="en-US" sz="1800" dirty="0"/>
              <a:t>L</a:t>
            </a:r>
            <a:r>
              <a:rPr lang="en-US" sz="1800" dirty="0" smtClean="0"/>
              <a:t>ists </a:t>
            </a:r>
            <a:r>
              <a:rPr lang="en-US" sz="1800" dirty="0"/>
              <a:t>of words, phrases, simple </a:t>
            </a:r>
            <a:r>
              <a:rPr lang="en-US" sz="1800" dirty="0" smtClean="0"/>
              <a:t>sentences</a:t>
            </a:r>
          </a:p>
          <a:p>
            <a:pPr marL="214313" indent="-214313">
              <a:buFont typeface="Arial" panose="020B0604020202020204" pitchFamily="34" charset="0"/>
              <a:buChar char="•"/>
            </a:pPr>
            <a:r>
              <a:rPr lang="en-US" sz="1800" dirty="0"/>
              <a:t>A</a:t>
            </a:r>
            <a:r>
              <a:rPr lang="en-US" sz="1800" dirty="0" smtClean="0"/>
              <a:t>ttempts </a:t>
            </a:r>
            <a:r>
              <a:rPr lang="en-US" sz="1800" dirty="0"/>
              <a:t>at </a:t>
            </a:r>
            <a:r>
              <a:rPr lang="en-US" sz="1800" dirty="0" smtClean="0"/>
              <a:t>conversation</a:t>
            </a:r>
          </a:p>
          <a:p>
            <a:pPr marL="214313" indent="-214313">
              <a:buFont typeface="Arial" panose="020B0604020202020204" pitchFamily="34" charset="0"/>
              <a:buChar char="•"/>
            </a:pPr>
            <a:r>
              <a:rPr lang="en-US" sz="1800" dirty="0"/>
              <a:t>L</a:t>
            </a:r>
            <a:r>
              <a:rPr lang="en-US" sz="1800" dirty="0" smtClean="0"/>
              <a:t>imited</a:t>
            </a:r>
            <a:r>
              <a:rPr lang="en-US" sz="1800" dirty="0"/>
              <a:t>, very familiar topic areas</a:t>
            </a:r>
          </a:p>
          <a:p>
            <a:pPr marL="214313" indent="-214313">
              <a:buFont typeface="Arial" panose="020B0604020202020204" pitchFamily="34" charset="0"/>
              <a:buChar char="•"/>
            </a:pPr>
            <a:r>
              <a:rPr lang="en-US" sz="1800" dirty="0"/>
              <a:t>Handles short social interactions by asking </a:t>
            </a:r>
            <a:r>
              <a:rPr lang="en-US" sz="1800" dirty="0" smtClean="0"/>
              <a:t>and </a:t>
            </a:r>
            <a:r>
              <a:rPr lang="en-US" sz="1800" dirty="0"/>
              <a:t>answering simple </a:t>
            </a:r>
            <a:r>
              <a:rPr lang="en-US" sz="1800" dirty="0" smtClean="0"/>
              <a:t>questions</a:t>
            </a:r>
          </a:p>
          <a:p>
            <a:endParaRPr lang="en-US" sz="1800" dirty="0"/>
          </a:p>
          <a:p>
            <a:endParaRPr lang="en-US" sz="1800" dirty="0"/>
          </a:p>
        </p:txBody>
      </p:sp>
      <p:sp>
        <p:nvSpPr>
          <p:cNvPr id="16" name="Text Placeholder 13"/>
          <p:cNvSpPr>
            <a:spLocks noGrp="1"/>
          </p:cNvSpPr>
          <p:nvPr>
            <p:ph type="body" sz="quarter" idx="3"/>
          </p:nvPr>
        </p:nvSpPr>
        <p:spPr>
          <a:xfrm>
            <a:off x="6344006" y="856813"/>
            <a:ext cx="1737360" cy="457200"/>
          </a:xfrm>
          <a:solidFill>
            <a:schemeClr val="accent1"/>
          </a:solidFill>
        </p:spPr>
        <p:txBody>
          <a:bodyPr anchor="ctr"/>
          <a:lstStyle/>
          <a:p>
            <a:pPr algn="ctr"/>
            <a:r>
              <a:rPr lang="en-US">
                <a:solidFill>
                  <a:schemeClr val="tx1"/>
                </a:solidFill>
              </a:rPr>
              <a:t>ADVANCED</a:t>
            </a:r>
          </a:p>
        </p:txBody>
      </p:sp>
      <p:sp>
        <p:nvSpPr>
          <p:cNvPr id="9" name="Text Placeholder 8"/>
          <p:cNvSpPr>
            <a:spLocks noGrp="1"/>
          </p:cNvSpPr>
          <p:nvPr>
            <p:ph type="body" sz="half" idx="16"/>
          </p:nvPr>
        </p:nvSpPr>
        <p:spPr>
          <a:xfrm>
            <a:off x="2890989" y="1585508"/>
            <a:ext cx="2207486" cy="3248826"/>
          </a:xfrm>
        </p:spPr>
        <p:txBody>
          <a:bodyPr>
            <a:noAutofit/>
          </a:bodyPr>
          <a:lstStyle/>
          <a:p>
            <a:pPr marL="214313" indent="-214313">
              <a:buFont typeface="Arial" panose="020B0604020202020204" pitchFamily="34" charset="0"/>
              <a:buChar char="•"/>
            </a:pPr>
            <a:r>
              <a:rPr lang="en-US" sz="1800" dirty="0">
                <a:solidFill>
                  <a:srgbClr val="FFFFFF"/>
                </a:solidFill>
              </a:rPr>
              <a:t>Creates with language</a:t>
            </a:r>
          </a:p>
          <a:p>
            <a:pPr marL="214313" indent="-214313">
              <a:buFont typeface="Arial" panose="020B0604020202020204" pitchFamily="34" charset="0"/>
              <a:buChar char="•"/>
            </a:pPr>
            <a:r>
              <a:rPr lang="en-US" sz="1800" dirty="0" smtClean="0">
                <a:solidFill>
                  <a:srgbClr val="FFFFFF"/>
                </a:solidFill>
              </a:rPr>
              <a:t>Strings </a:t>
            </a:r>
            <a:r>
              <a:rPr lang="en-US" sz="1800" dirty="0">
                <a:solidFill>
                  <a:srgbClr val="FFFFFF"/>
                </a:solidFill>
              </a:rPr>
              <a:t>of connected sentences</a:t>
            </a:r>
          </a:p>
          <a:p>
            <a:pPr marL="214313" indent="-214313">
              <a:buFont typeface="Arial" panose="020B0604020202020204" pitchFamily="34" charset="0"/>
              <a:buChar char="•"/>
            </a:pPr>
            <a:r>
              <a:rPr lang="en-US" sz="1800" dirty="0" smtClean="0">
                <a:solidFill>
                  <a:srgbClr val="FFFFFF"/>
                </a:solidFill>
              </a:rPr>
              <a:t>Asks </a:t>
            </a:r>
            <a:r>
              <a:rPr lang="en-US" sz="1800" dirty="0">
                <a:solidFill>
                  <a:srgbClr val="FFFFFF"/>
                </a:solidFill>
              </a:rPr>
              <a:t>and </a:t>
            </a:r>
            <a:r>
              <a:rPr lang="en-US" sz="1800" dirty="0" smtClean="0">
                <a:solidFill>
                  <a:srgbClr val="FFFFFF"/>
                </a:solidFill>
              </a:rPr>
              <a:t>answers </a:t>
            </a:r>
            <a:r>
              <a:rPr lang="en-US" sz="1800" dirty="0">
                <a:solidFill>
                  <a:srgbClr val="FFFFFF"/>
                </a:solidFill>
              </a:rPr>
              <a:t>simple questions</a:t>
            </a:r>
          </a:p>
          <a:p>
            <a:pPr marL="214313" indent="-214313">
              <a:buFont typeface="Arial" panose="020B0604020202020204" pitchFamily="34" charset="0"/>
              <a:buChar char="•"/>
            </a:pPr>
            <a:r>
              <a:rPr lang="en-US" sz="1800" dirty="0">
                <a:solidFill>
                  <a:srgbClr val="FFFFFF"/>
                </a:solidFill>
              </a:rPr>
              <a:t>W</a:t>
            </a:r>
            <a:r>
              <a:rPr lang="en-US" sz="1800" dirty="0" smtClean="0">
                <a:solidFill>
                  <a:srgbClr val="FFFFFF"/>
                </a:solidFill>
              </a:rPr>
              <a:t>ide </a:t>
            </a:r>
            <a:r>
              <a:rPr lang="en-US" sz="1800" dirty="0">
                <a:solidFill>
                  <a:srgbClr val="FFFFFF"/>
                </a:solidFill>
              </a:rPr>
              <a:t>variety of familiar topics</a:t>
            </a:r>
          </a:p>
          <a:p>
            <a:pPr marL="214313" indent="-214313">
              <a:buFont typeface="Arial" panose="020B0604020202020204" pitchFamily="34" charset="0"/>
              <a:buChar char="•"/>
            </a:pPr>
            <a:r>
              <a:rPr lang="en-US" sz="1800" dirty="0">
                <a:solidFill>
                  <a:srgbClr val="FFFFFF"/>
                </a:solidFill>
              </a:rPr>
              <a:t>Handles everyday situations</a:t>
            </a:r>
          </a:p>
          <a:p>
            <a:endParaRPr lang="en-US" sz="1800" dirty="0"/>
          </a:p>
        </p:txBody>
      </p:sp>
      <p:sp>
        <p:nvSpPr>
          <p:cNvPr id="18" name="Text Placeholder 13"/>
          <p:cNvSpPr>
            <a:spLocks noGrp="1"/>
          </p:cNvSpPr>
          <p:nvPr>
            <p:ph type="body" sz="quarter" idx="13"/>
          </p:nvPr>
        </p:nvSpPr>
        <p:spPr>
          <a:xfrm>
            <a:off x="626205" y="842960"/>
            <a:ext cx="1737360" cy="457200"/>
          </a:xfrm>
          <a:solidFill>
            <a:schemeClr val="accent1"/>
          </a:solidFill>
        </p:spPr>
        <p:txBody>
          <a:bodyPr anchor="ctr"/>
          <a:lstStyle/>
          <a:p>
            <a:pPr algn="ctr"/>
            <a:r>
              <a:rPr lang="en-US">
                <a:solidFill>
                  <a:schemeClr val="tx1"/>
                </a:solidFill>
              </a:rPr>
              <a:t>NOVICE</a:t>
            </a:r>
          </a:p>
        </p:txBody>
      </p:sp>
      <p:sp>
        <p:nvSpPr>
          <p:cNvPr id="10" name="Text Placeholder 9"/>
          <p:cNvSpPr>
            <a:spLocks noGrp="1"/>
          </p:cNvSpPr>
          <p:nvPr>
            <p:ph type="body" sz="half" idx="17"/>
          </p:nvPr>
        </p:nvSpPr>
        <p:spPr>
          <a:xfrm>
            <a:off x="5220398" y="1585508"/>
            <a:ext cx="3984576" cy="4117454"/>
          </a:xfrm>
        </p:spPr>
        <p:txBody>
          <a:bodyPr>
            <a:noAutofit/>
          </a:bodyPr>
          <a:lstStyle/>
          <a:p>
            <a:pPr marL="214313" indent="-214313">
              <a:buFont typeface="Arial" panose="020B0604020202020204" pitchFamily="34" charset="0"/>
              <a:buChar char="•"/>
            </a:pPr>
            <a:r>
              <a:rPr lang="en-US" sz="1800" dirty="0" smtClean="0"/>
              <a:t>Narrates </a:t>
            </a:r>
            <a:r>
              <a:rPr lang="en-US" sz="1800" dirty="0"/>
              <a:t>and </a:t>
            </a:r>
            <a:r>
              <a:rPr lang="en-US" sz="1800" dirty="0" smtClean="0"/>
              <a:t>describes in </a:t>
            </a:r>
            <a:r>
              <a:rPr lang="en-US" sz="1800" dirty="0"/>
              <a:t>all time </a:t>
            </a:r>
            <a:r>
              <a:rPr lang="en-US" sz="1800" dirty="0" smtClean="0"/>
              <a:t>frames</a:t>
            </a:r>
          </a:p>
          <a:p>
            <a:pPr marL="214313" indent="-214313">
              <a:buFont typeface="Arial" panose="020B0604020202020204" pitchFamily="34" charset="0"/>
              <a:buChar char="•"/>
            </a:pPr>
            <a:r>
              <a:rPr lang="en-US" sz="1800" dirty="0"/>
              <a:t>P</a:t>
            </a:r>
            <a:r>
              <a:rPr lang="en-US" sz="1800" dirty="0" smtClean="0"/>
              <a:t>aragraph-length narration</a:t>
            </a:r>
          </a:p>
          <a:p>
            <a:pPr marL="214313" indent="-214313">
              <a:buFont typeface="Arial" panose="020B0604020202020204" pitchFamily="34" charset="0"/>
              <a:buChar char="•"/>
            </a:pPr>
            <a:r>
              <a:rPr lang="en-US" sz="1800" dirty="0"/>
              <a:t>A</a:t>
            </a:r>
            <a:r>
              <a:rPr lang="en-US" sz="1800" dirty="0" smtClean="0"/>
              <a:t> </a:t>
            </a:r>
            <a:r>
              <a:rPr lang="en-US" sz="1800" dirty="0"/>
              <a:t>full conversational partner, asking and </a:t>
            </a:r>
            <a:r>
              <a:rPr lang="en-US" sz="1800" dirty="0" smtClean="0"/>
              <a:t> </a:t>
            </a:r>
            <a:r>
              <a:rPr lang="en-US" sz="1800" dirty="0"/>
              <a:t>responding to a wide variety of questions </a:t>
            </a:r>
            <a:r>
              <a:rPr lang="en-US" sz="1800" dirty="0" smtClean="0"/>
              <a:t> including </a:t>
            </a:r>
            <a:r>
              <a:rPr lang="en-US" sz="1800" dirty="0"/>
              <a:t>follow-up comments and </a:t>
            </a:r>
            <a:r>
              <a:rPr lang="en-US" sz="1800" dirty="0" smtClean="0"/>
              <a:t>questions</a:t>
            </a:r>
          </a:p>
          <a:p>
            <a:pPr marL="214313" indent="-214313">
              <a:buFont typeface="Arial" panose="020B0604020202020204" pitchFamily="34" charset="0"/>
              <a:buChar char="•"/>
            </a:pPr>
            <a:r>
              <a:rPr lang="en-US" sz="1800" dirty="0"/>
              <a:t>W</a:t>
            </a:r>
            <a:r>
              <a:rPr lang="en-US" sz="1800" dirty="0" smtClean="0"/>
              <a:t>ide </a:t>
            </a:r>
            <a:r>
              <a:rPr lang="en-US" sz="1800" dirty="0"/>
              <a:t>variety of familiar topics, some </a:t>
            </a:r>
            <a:r>
              <a:rPr lang="en-US" sz="1800" dirty="0" smtClean="0"/>
              <a:t>academic </a:t>
            </a:r>
            <a:r>
              <a:rPr lang="en-US" sz="1800" dirty="0"/>
              <a:t>and professional topics</a:t>
            </a:r>
          </a:p>
          <a:p>
            <a:pPr marL="214313" indent="-214313">
              <a:buFont typeface="Arial" panose="020B0604020202020204" pitchFamily="34" charset="0"/>
              <a:buChar char="•"/>
            </a:pPr>
            <a:r>
              <a:rPr lang="en-US" sz="1800" dirty="0"/>
              <a:t>Handles a situation with an unexpected complication</a:t>
            </a:r>
          </a:p>
          <a:p>
            <a:pPr marL="214313" indent="-214313">
              <a:buFont typeface="Arial" panose="020B0604020202020204" pitchFamily="34" charset="0"/>
              <a:buChar char="•"/>
            </a:pPr>
            <a:r>
              <a:rPr lang="en-US" sz="1800" dirty="0"/>
              <a:t>Speaks with confidence</a:t>
            </a:r>
          </a:p>
          <a:p>
            <a:endParaRPr lang="en-US" sz="1800" dirty="0"/>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normAutofit/>
          </a:bodyPr>
          <a:lstStyle/>
          <a:p>
            <a:fld id="{D57F1E4F-1CFF-5643-939E-217C01CDF565}" type="slidenum">
              <a:rPr lang="en-US" smtClean="0"/>
              <a:pPr/>
              <a:t>12</a:t>
            </a:fld>
            <a:endParaRPr lang="en-US" dirty="0"/>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4713" y="5289155"/>
            <a:ext cx="740344" cy="1110515"/>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18838" y="5289155"/>
            <a:ext cx="1351788" cy="1260259"/>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15013" y="5289155"/>
            <a:ext cx="1195346" cy="1167454"/>
          </a:xfrm>
          <a:prstGeom prst="rect">
            <a:avLst/>
          </a:prstGeom>
        </p:spPr>
      </p:pic>
    </p:spTree>
    <p:extLst>
      <p:ext uri="{BB962C8B-B14F-4D97-AF65-F5344CB8AC3E}">
        <p14:creationId xmlns:p14="http://schemas.microsoft.com/office/powerpoint/2010/main" val="654022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bg/>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bg/>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xEl>
                                              <p:pRg st="0" end="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animBg="1"/>
      <p:bldP spid="16" grpId="0" build="p" animBg="1"/>
      <p:bldP spid="9" grpId="0" build="p"/>
      <p:bldP spid="10" grpId="0" build="p"/>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190500"/>
            <a:ext cx="8153400" cy="990600"/>
          </a:xfrm>
        </p:spPr>
        <p:txBody>
          <a:bodyPr anchor="t">
            <a:normAutofit/>
          </a:bodyPr>
          <a:lstStyle/>
          <a:p>
            <a:pPr algn="ctr"/>
            <a:r>
              <a:rPr lang="en-US" sz="3600" dirty="0"/>
              <a:t>Presentational Rubric, part 2</a:t>
            </a:r>
          </a:p>
        </p:txBody>
      </p:sp>
      <p:graphicFrame>
        <p:nvGraphicFramePr>
          <p:cNvPr id="5" name="Content Placeholder 4"/>
          <p:cNvGraphicFramePr>
            <a:graphicFrameLocks noGrp="1"/>
          </p:cNvGraphicFramePr>
          <p:nvPr>
            <p:ph idx="1"/>
          </p:nvPr>
        </p:nvGraphicFramePr>
        <p:xfrm>
          <a:off x="63500" y="901700"/>
          <a:ext cx="8978900" cy="5309616"/>
        </p:xfrm>
        <a:graphic>
          <a:graphicData uri="http://schemas.openxmlformats.org/drawingml/2006/table">
            <a:tbl>
              <a:tblPr firstRow="1" bandRow="1">
                <a:tableStyleId>{5C22544A-7EE6-4342-B048-85BDC9FD1C3A}</a:tableStyleId>
              </a:tblPr>
              <a:tblGrid>
                <a:gridCol w="1795780"/>
                <a:gridCol w="1795780"/>
                <a:gridCol w="1795780"/>
                <a:gridCol w="1795780"/>
                <a:gridCol w="1795780"/>
              </a:tblGrid>
              <a:tr h="370840">
                <a:tc>
                  <a:txBody>
                    <a:bodyPr/>
                    <a:lstStyle/>
                    <a:p>
                      <a:endParaRPr lang="en-US" dirty="0"/>
                    </a:p>
                  </a:txBody>
                  <a:tcPr/>
                </a:tc>
                <a:tc>
                  <a:txBody>
                    <a:bodyPr/>
                    <a:lstStyle/>
                    <a:p>
                      <a:pPr algn="ctr"/>
                      <a:r>
                        <a:rPr lang="en-US" sz="1600" dirty="0"/>
                        <a:t>Strong Performance</a:t>
                      </a:r>
                    </a:p>
                    <a:p>
                      <a:pPr marL="342900" indent="-342900" algn="ctr">
                        <a:buAutoNum type="arabicPlain" startAt="10"/>
                      </a:pPr>
                      <a:r>
                        <a:rPr lang="en-US" sz="1600" dirty="0"/>
                        <a:t>    9</a:t>
                      </a:r>
                    </a:p>
                  </a:txBody>
                  <a:tcPr/>
                </a:tc>
                <a:tc>
                  <a:txBody>
                    <a:bodyPr/>
                    <a:lstStyle/>
                    <a:p>
                      <a:pPr algn="ctr"/>
                      <a:r>
                        <a:rPr lang="en-US" sz="1600" dirty="0"/>
                        <a:t>Meets</a:t>
                      </a:r>
                      <a:r>
                        <a:rPr lang="en-US" sz="1600" baseline="0" dirty="0"/>
                        <a:t> Expectations</a:t>
                      </a:r>
                    </a:p>
                    <a:p>
                      <a:pPr algn="ctr"/>
                      <a:r>
                        <a:rPr lang="en-US" sz="1600" baseline="0" dirty="0"/>
                        <a:t>8</a:t>
                      </a:r>
                      <a:endParaRPr lang="en-US" sz="1600" dirty="0"/>
                    </a:p>
                  </a:txBody>
                  <a:tcPr/>
                </a:tc>
                <a:tc>
                  <a:txBody>
                    <a:bodyPr/>
                    <a:lstStyle/>
                    <a:p>
                      <a:pPr algn="ctr"/>
                      <a:r>
                        <a:rPr lang="en-US" sz="1600" dirty="0"/>
                        <a:t>Approaches Expectations</a:t>
                      </a:r>
                    </a:p>
                    <a:p>
                      <a:pPr algn="ctr"/>
                      <a:r>
                        <a:rPr lang="en-US" sz="1600" dirty="0"/>
                        <a:t>7</a:t>
                      </a:r>
                    </a:p>
                  </a:txBody>
                  <a:tcPr/>
                </a:tc>
                <a:tc>
                  <a:txBody>
                    <a:bodyPr/>
                    <a:lstStyle/>
                    <a:p>
                      <a:pPr algn="ctr"/>
                      <a:r>
                        <a:rPr lang="en-US" sz="1600" dirty="0"/>
                        <a:t>Minimal Performance</a:t>
                      </a:r>
                    </a:p>
                    <a:p>
                      <a:pPr algn="ctr"/>
                      <a:r>
                        <a:rPr lang="en-US" sz="1600" dirty="0"/>
                        <a:t>6</a:t>
                      </a:r>
                    </a:p>
                  </a:txBody>
                  <a:tcPr/>
                </a:tc>
              </a:tr>
              <a:tr h="370840">
                <a:tc>
                  <a:txBody>
                    <a:bodyPr/>
                    <a:lstStyle/>
                    <a:p>
                      <a:pPr marL="0" marR="0" algn="l">
                        <a:lnSpc>
                          <a:spcPct val="115000"/>
                        </a:lnSpc>
                        <a:spcBef>
                          <a:spcPts val="0"/>
                        </a:spcBef>
                        <a:spcAft>
                          <a:spcPts val="0"/>
                        </a:spcAft>
                      </a:pPr>
                      <a:r>
                        <a:rPr lang="en-US" sz="1600" b="1" dirty="0">
                          <a:latin typeface="+mn-lt"/>
                          <a:ea typeface="Cambria"/>
                          <a:cs typeface="Times New Roman"/>
                        </a:rPr>
                        <a:t>How organized is my writing?</a:t>
                      </a:r>
                      <a:endParaRPr lang="en-US" sz="16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600" dirty="0">
                          <a:latin typeface="+mn-lt"/>
                          <a:ea typeface="Cambria"/>
                          <a:cs typeface="Times New Roman"/>
                        </a:rPr>
                        <a:t>My ideas are presented in an organized manner.  My sentences are varied and interesting and I use transitions to connect my thoughts. </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My ideas are presented in a somewhat logical manner. I have some interesting sentences and use transitions to connect my thoughts. </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My ideas are shared in a random fashion. My sentences follow a predictable pattern.</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My ideas are not presented in a logical manner. I struggle to produce sentences and my thoughts may be incomplete.</a:t>
                      </a:r>
                    </a:p>
                  </a:txBody>
                  <a:tcPr marL="68580" marR="68580" marT="0" marB="0"/>
                </a:tc>
              </a:tr>
              <a:tr h="370840">
                <a:tc>
                  <a:txBody>
                    <a:bodyPr/>
                    <a:lstStyle/>
                    <a:p>
                      <a:pPr marL="0" marR="0" algn="l">
                        <a:lnSpc>
                          <a:spcPct val="115000"/>
                        </a:lnSpc>
                        <a:spcBef>
                          <a:spcPts val="0"/>
                        </a:spcBef>
                        <a:spcAft>
                          <a:spcPts val="0"/>
                        </a:spcAft>
                      </a:pPr>
                      <a:r>
                        <a:rPr lang="en-US" sz="1600" b="1" dirty="0">
                          <a:latin typeface="+mn-lt"/>
                          <a:ea typeface="Cambria"/>
                          <a:cs typeface="Times New Roman"/>
                        </a:rPr>
                        <a:t>How are knowledge and understanding of the target culture represented? </a:t>
                      </a:r>
                      <a:endParaRPr lang="en-US" sz="16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600" dirty="0">
                          <a:latin typeface="+mn-lt"/>
                          <a:ea typeface="Cambria"/>
                          <a:cs typeface="Times New Roman"/>
                        </a:rPr>
                        <a:t>Comparisons between target language and American culture are accurately presented.</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Information about the target culture is accurately presented. </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Information about the target culture is presented, but may or may not be accurate.</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The information that is shared is primarily from personal point of view. There is little to no mention of the target culture.</a:t>
                      </a:r>
                    </a:p>
                  </a:txBody>
                  <a:tcPr marL="68580" marR="68580" marT="0" marB="0"/>
                </a:tc>
              </a:tr>
            </a:tbl>
          </a:graphicData>
        </a:graphic>
      </p:graphicFrame>
      <p:sp>
        <p:nvSpPr>
          <p:cNvPr id="3" name="Slide Number Placeholder 2"/>
          <p:cNvSpPr>
            <a:spLocks noGrp="1"/>
          </p:cNvSpPr>
          <p:nvPr>
            <p:ph type="sldNum" sz="quarter" idx="12"/>
          </p:nvPr>
        </p:nvSpPr>
        <p:spPr/>
        <p:txBody>
          <a:bodyPr/>
          <a:lstStyle/>
          <a:p>
            <a:fld id="{74C2F60E-34D8-DD42-93FD-7BD7AE432328}" type="slidenum">
              <a:rPr lang="en-US"/>
              <a:pPr/>
              <a:t>120</a:t>
            </a:fld>
            <a:endParaRPr lang="en-US" dirty="0"/>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564660823"/>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020" y="318980"/>
            <a:ext cx="7991243" cy="719302"/>
          </a:xfrm>
          <a:solidFill>
            <a:schemeClr val="accent1"/>
          </a:solidFill>
        </p:spPr>
        <p:txBody>
          <a:bodyPr>
            <a:normAutofit/>
          </a:bodyPr>
          <a:lstStyle/>
          <a:p>
            <a:pPr algn="ctr"/>
            <a:r>
              <a:rPr lang="en-US">
                <a:solidFill>
                  <a:schemeClr val="tx1"/>
                </a:solidFill>
              </a:rPr>
              <a:t>Presentational Project</a:t>
            </a:r>
            <a:endParaRPr lang="en-US" sz="2700">
              <a:solidFill>
                <a:schemeClr val="tx1"/>
              </a:solidFill>
            </a:endParaRPr>
          </a:p>
        </p:txBody>
      </p:sp>
      <p:sp>
        <p:nvSpPr>
          <p:cNvPr id="5" name="Slide Number Placeholder 4"/>
          <p:cNvSpPr>
            <a:spLocks noGrp="1"/>
          </p:cNvSpPr>
          <p:nvPr>
            <p:ph type="sldNum" sz="quarter" idx="12"/>
          </p:nvPr>
        </p:nvSpPr>
        <p:spPr/>
        <p:txBody>
          <a:bodyPr/>
          <a:lstStyle/>
          <a:p>
            <a:fld id="{74C2F60E-34D8-DD42-93FD-7BD7AE432328}" type="slidenum">
              <a:rPr lang="en-US"/>
              <a:pPr/>
              <a:t>121</a:t>
            </a:fld>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3217" y="1416205"/>
            <a:ext cx="8382851" cy="4562223"/>
          </a:xfrm>
        </p:spPr>
      </p:pic>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620323964"/>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021" y="318980"/>
            <a:ext cx="7986330" cy="963410"/>
          </a:xfrm>
          <a:solidFill>
            <a:schemeClr val="accent1"/>
          </a:solidFill>
        </p:spPr>
        <p:txBody>
          <a:bodyPr>
            <a:noAutofit/>
          </a:bodyPr>
          <a:lstStyle/>
          <a:p>
            <a:pPr fontAlgn="base"/>
            <a:r>
              <a:rPr lang="en-US" sz="3600">
                <a:solidFill>
                  <a:schemeClr val="tx1"/>
                </a:solidFill>
              </a:rPr>
              <a:t>Presentational Writing </a:t>
            </a:r>
            <a:br>
              <a:rPr lang="en-US" sz="3600">
                <a:solidFill>
                  <a:schemeClr val="tx1"/>
                </a:solidFill>
              </a:rPr>
            </a:br>
            <a:r>
              <a:rPr lang="en-US" sz="3600">
                <a:solidFill>
                  <a:schemeClr val="tx1"/>
                </a:solidFill>
              </a:rPr>
              <a:t>(Script and Visual Product)</a:t>
            </a:r>
          </a:p>
        </p:txBody>
      </p:sp>
      <p:sp>
        <p:nvSpPr>
          <p:cNvPr id="5" name="Slide Number Placeholder 4"/>
          <p:cNvSpPr>
            <a:spLocks noGrp="1"/>
          </p:cNvSpPr>
          <p:nvPr>
            <p:ph type="sldNum" sz="quarter" idx="12"/>
          </p:nvPr>
        </p:nvSpPr>
        <p:spPr/>
        <p:txBody>
          <a:bodyPr/>
          <a:lstStyle/>
          <a:p>
            <a:fld id="{74C2F60E-34D8-DD42-93FD-7BD7AE432328}" type="slidenum">
              <a:rPr lang="en-US"/>
              <a:pPr/>
              <a:t>122</a:t>
            </a:fld>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50238" y="1624389"/>
            <a:ext cx="7143895" cy="4914524"/>
          </a:xfrm>
        </p:spPr>
      </p:pic>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899240410"/>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779" y="318980"/>
            <a:ext cx="7986330" cy="963410"/>
          </a:xfrm>
          <a:solidFill>
            <a:schemeClr val="accent1"/>
          </a:solidFill>
        </p:spPr>
        <p:txBody>
          <a:bodyPr>
            <a:noAutofit/>
          </a:bodyPr>
          <a:lstStyle/>
          <a:p>
            <a:pPr fontAlgn="base"/>
            <a:r>
              <a:rPr lang="en-US" sz="3600">
                <a:solidFill>
                  <a:schemeClr val="tx1"/>
                </a:solidFill>
              </a:rPr>
              <a:t>Presentational Speaking</a:t>
            </a:r>
          </a:p>
        </p:txBody>
      </p:sp>
      <p:sp>
        <p:nvSpPr>
          <p:cNvPr id="5" name="Slide Number Placeholder 4"/>
          <p:cNvSpPr>
            <a:spLocks noGrp="1"/>
          </p:cNvSpPr>
          <p:nvPr>
            <p:ph type="sldNum" sz="quarter" idx="12"/>
          </p:nvPr>
        </p:nvSpPr>
        <p:spPr/>
        <p:txBody>
          <a:bodyPr/>
          <a:lstStyle/>
          <a:p>
            <a:fld id="{74C2F60E-34D8-DD42-93FD-7BD7AE432328}" type="slidenum">
              <a:rPr lang="en-US"/>
              <a:pPr/>
              <a:t>123</a:t>
            </a:fld>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5807" y="1639229"/>
            <a:ext cx="8082275" cy="4455325"/>
          </a:xfrm>
        </p:spPr>
      </p:pic>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336641862"/>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22650"/>
            <a:ext cx="2425700" cy="336550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60" y="75016"/>
            <a:ext cx="3261355" cy="3347634"/>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25700" y="3872380"/>
            <a:ext cx="3315430" cy="2659251"/>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29832" y="75016"/>
            <a:ext cx="2320950" cy="4637784"/>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32808" y="4036619"/>
            <a:ext cx="3511192" cy="2495012"/>
          </a:xfrm>
          <a:prstGeom prst="rect">
            <a:avLst/>
          </a:prstGeom>
        </p:spPr>
      </p:pic>
      <p:sp>
        <p:nvSpPr>
          <p:cNvPr id="2" name="Footer Placeholder 1"/>
          <p:cNvSpPr>
            <a:spLocks noGrp="1"/>
          </p:cNvSpPr>
          <p:nvPr>
            <p:ph type="ftr" sz="quarter" idx="11"/>
          </p:nvPr>
        </p:nvSpPr>
        <p:spPr/>
        <p:txBody>
          <a:bodyPr/>
          <a:lstStyle/>
          <a:p>
            <a:r>
              <a:rPr lang="en-US" dirty="0"/>
              <a:t>Laura Terrill</a:t>
            </a:r>
          </a:p>
        </p:txBody>
      </p:sp>
      <p:sp>
        <p:nvSpPr>
          <p:cNvPr id="3" name="Slide Number Placeholder 2"/>
          <p:cNvSpPr>
            <a:spLocks noGrp="1"/>
          </p:cNvSpPr>
          <p:nvPr>
            <p:ph type="sldNum" sz="quarter" idx="12"/>
          </p:nvPr>
        </p:nvSpPr>
        <p:spPr/>
        <p:txBody>
          <a:bodyPr/>
          <a:lstStyle/>
          <a:p>
            <a:fld id="{6D22F896-40B5-4ADD-8801-0D06FADFA095}" type="slidenum">
              <a:rPr lang="en-US" dirty="0"/>
              <a:t>124</a:t>
            </a:fld>
            <a:endParaRPr lang="en-US" dirty="0"/>
          </a:p>
        </p:txBody>
      </p:sp>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46832" y="948649"/>
            <a:ext cx="3683000" cy="2209800"/>
          </a:xfrm>
          <a:prstGeom prst="rect">
            <a:avLst/>
          </a:prstGeom>
        </p:spPr>
      </p:pic>
    </p:spTree>
    <p:extLst>
      <p:ext uri="{BB962C8B-B14F-4D97-AF65-F5344CB8AC3E}">
        <p14:creationId xmlns:p14="http://schemas.microsoft.com/office/powerpoint/2010/main" val="596476590"/>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4014" y="441674"/>
            <a:ext cx="4977916" cy="1002814"/>
          </a:xfrm>
          <a:solidFill>
            <a:schemeClr val="accent1"/>
          </a:solidFill>
        </p:spPr>
        <p:txBody>
          <a:bodyPr/>
          <a:lstStyle/>
          <a:p>
            <a:pPr algn="ctr"/>
            <a:r>
              <a:rPr lang="en-US">
                <a:solidFill>
                  <a:schemeClr val="tx1"/>
                </a:solidFill>
              </a:rPr>
              <a:t>Ma vie au soleil</a:t>
            </a:r>
          </a:p>
        </p:txBody>
      </p:sp>
      <p:sp>
        <p:nvSpPr>
          <p:cNvPr id="3" name="Footer Placeholder 2"/>
          <p:cNvSpPr>
            <a:spLocks noGrp="1"/>
          </p:cNvSpPr>
          <p:nvPr>
            <p:ph type="ftr" sz="quarter" idx="11"/>
          </p:nvPr>
        </p:nvSpPr>
        <p:spPr/>
        <p:txBody>
          <a:bodyPr/>
          <a:lstStyle/>
          <a:p>
            <a:r>
              <a:rPr lang="en-US" dirty="0"/>
              <a:t>Laura Terrill</a:t>
            </a:r>
          </a:p>
        </p:txBody>
      </p:sp>
      <p:sp>
        <p:nvSpPr>
          <p:cNvPr id="5" name="Slide Number Placeholder 4"/>
          <p:cNvSpPr>
            <a:spLocks noGrp="1"/>
          </p:cNvSpPr>
          <p:nvPr>
            <p:ph type="sldNum" sz="quarter" idx="12"/>
          </p:nvPr>
        </p:nvSpPr>
        <p:spPr/>
        <p:txBody>
          <a:bodyPr/>
          <a:lstStyle/>
          <a:p>
            <a:fld id="{6D22F896-40B5-4ADD-8801-0D06FADFA095}" type="slidenum">
              <a:rPr lang="en-US" dirty="0"/>
              <a:t>125</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1602" y="192850"/>
            <a:ext cx="2453285" cy="1563757"/>
          </a:xfrm>
          <a:prstGeom prst="rect">
            <a:avLst/>
          </a:prstGeom>
        </p:spPr>
      </p:pic>
      <p:sp>
        <p:nvSpPr>
          <p:cNvPr id="7" name="Content Placeholder 6"/>
          <p:cNvSpPr>
            <a:spLocks noGrp="1"/>
          </p:cNvSpPr>
          <p:nvPr>
            <p:ph idx="1"/>
          </p:nvPr>
        </p:nvSpPr>
        <p:spPr/>
        <p:txBody>
          <a:bodyPr/>
          <a:lstStyle/>
          <a:p>
            <a:endParaRPr lang="en-US"/>
          </a:p>
        </p:txBody>
      </p:sp>
    </p:spTree>
    <p:extLst>
      <p:ext uri="{BB962C8B-B14F-4D97-AF65-F5344CB8AC3E}">
        <p14:creationId xmlns:p14="http://schemas.microsoft.com/office/powerpoint/2010/main" val="2054115364"/>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Title 1"/>
          <p:cNvSpPr>
            <a:spLocks noGrp="1"/>
          </p:cNvSpPr>
          <p:nvPr>
            <p:ph type="title"/>
          </p:nvPr>
        </p:nvSpPr>
        <p:spPr>
          <a:xfrm>
            <a:off x="569843" y="184283"/>
            <a:ext cx="7839490" cy="976695"/>
          </a:xfrm>
          <a:solidFill>
            <a:schemeClr val="accent1"/>
          </a:solidFill>
        </p:spPr>
        <p:txBody>
          <a:bodyPr>
            <a:normAutofit/>
          </a:bodyPr>
          <a:lstStyle/>
          <a:p>
            <a:pPr algn="ctr"/>
            <a:r>
              <a:rPr lang="en-US" sz="3600">
                <a:solidFill>
                  <a:schemeClr val="tx1"/>
                </a:solidFill>
                <a:ea typeface="ＭＳ Ｐゴシック" pitchFamily="-112" charset="-128"/>
                <a:cs typeface="ＭＳ Ｐゴシック" pitchFamily="-112" charset="-128"/>
              </a:rPr>
              <a:t>Ma vie au soleil</a:t>
            </a:r>
          </a:p>
        </p:txBody>
      </p:sp>
      <p:sp>
        <p:nvSpPr>
          <p:cNvPr id="276489" name="Footer Placeholder 11"/>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a:t>
            </a:r>
          </a:p>
        </p:txBody>
      </p:sp>
      <p:pic>
        <p:nvPicPr>
          <p:cNvPr id="276483" name="Picture 8" descr="ReadingManiacs"/>
          <p:cNvPicPr>
            <a:picLocks noChangeAspect="1" noChangeArrowheads="1"/>
          </p:cNvPicPr>
          <p:nvPr/>
        </p:nvPicPr>
        <p:blipFill>
          <a:blip r:embed="rId2"/>
          <a:srcRect/>
          <a:stretch>
            <a:fillRect/>
          </a:stretch>
        </p:blipFill>
        <p:spPr bwMode="auto">
          <a:xfrm>
            <a:off x="367993" y="1858714"/>
            <a:ext cx="1241425" cy="931863"/>
          </a:xfrm>
          <a:prstGeom prst="rect">
            <a:avLst/>
          </a:prstGeom>
          <a:noFill/>
          <a:ln w="9525">
            <a:noFill/>
            <a:miter lim="800000"/>
            <a:headEnd/>
            <a:tailEnd/>
          </a:ln>
        </p:spPr>
      </p:pic>
      <p:pic>
        <p:nvPicPr>
          <p:cNvPr id="276484" name="Picture 7" descr="P4220050-2"/>
          <p:cNvPicPr>
            <a:picLocks noChangeAspect="1" noChangeArrowheads="1"/>
          </p:cNvPicPr>
          <p:nvPr/>
        </p:nvPicPr>
        <p:blipFill>
          <a:blip r:embed="rId3"/>
          <a:srcRect/>
          <a:stretch>
            <a:fillRect/>
          </a:stretch>
        </p:blipFill>
        <p:spPr bwMode="auto">
          <a:xfrm>
            <a:off x="367993" y="5136908"/>
            <a:ext cx="1195387" cy="969962"/>
          </a:xfrm>
          <a:prstGeom prst="rect">
            <a:avLst/>
          </a:prstGeom>
          <a:noFill/>
          <a:ln w="9525">
            <a:noFill/>
            <a:miter lim="800000"/>
            <a:headEnd/>
            <a:tailEnd/>
          </a:ln>
        </p:spPr>
      </p:pic>
      <p:pic>
        <p:nvPicPr>
          <p:cNvPr id="276485" name="Picture 6" descr="CCclipart"/>
          <p:cNvPicPr>
            <a:picLocks noChangeAspect="1" noChangeArrowheads="1"/>
          </p:cNvPicPr>
          <p:nvPr/>
        </p:nvPicPr>
        <p:blipFill>
          <a:blip r:embed="rId4"/>
          <a:srcRect/>
          <a:stretch>
            <a:fillRect/>
          </a:stretch>
        </p:blipFill>
        <p:spPr bwMode="auto">
          <a:xfrm>
            <a:off x="367993" y="3488313"/>
            <a:ext cx="1004887" cy="950912"/>
          </a:xfrm>
          <a:prstGeom prst="rect">
            <a:avLst/>
          </a:prstGeom>
          <a:noFill/>
          <a:ln w="9525">
            <a:noFill/>
            <a:miter lim="800000"/>
            <a:headEnd/>
            <a:tailEnd/>
          </a:ln>
        </p:spPr>
      </p:pic>
      <p:sp>
        <p:nvSpPr>
          <p:cNvPr id="276486" name="TextBox 8"/>
          <p:cNvSpPr txBox="1">
            <a:spLocks noChangeArrowheads="1"/>
          </p:cNvSpPr>
          <p:nvPr/>
        </p:nvSpPr>
        <p:spPr bwMode="auto">
          <a:xfrm>
            <a:off x="2184400" y="1354097"/>
            <a:ext cx="6502400" cy="1938992"/>
          </a:xfrm>
          <a:prstGeom prst="rect">
            <a:avLst/>
          </a:prstGeom>
          <a:noFill/>
          <a:ln w="9525">
            <a:noFill/>
            <a:miter lim="800000"/>
            <a:headEnd/>
            <a:tailEnd/>
          </a:ln>
        </p:spPr>
        <p:txBody>
          <a:bodyPr>
            <a:prstTxWarp prst="textNoShape">
              <a:avLst/>
            </a:prstTxWarp>
            <a:spAutoFit/>
          </a:bodyPr>
          <a:lstStyle/>
          <a:p>
            <a:r>
              <a:rPr lang="en-US" sz="2400"/>
              <a:t>Watch sound off, generate a list of possible words and phrases. Read script, circle any words on your list or similar to those on your list, write possible title. View again. Expand list of vocabulary based on video. </a:t>
            </a:r>
          </a:p>
        </p:txBody>
      </p:sp>
      <p:sp>
        <p:nvSpPr>
          <p:cNvPr id="8" name="TextBox 7"/>
          <p:cNvSpPr txBox="1">
            <a:spLocks noChangeArrowheads="1"/>
          </p:cNvSpPr>
          <p:nvPr/>
        </p:nvSpPr>
        <p:spPr bwMode="auto">
          <a:xfrm>
            <a:off x="2184400" y="3255963"/>
            <a:ext cx="6502400" cy="1938992"/>
          </a:xfrm>
          <a:prstGeom prst="rect">
            <a:avLst/>
          </a:prstGeom>
          <a:noFill/>
          <a:ln w="9525">
            <a:noFill/>
            <a:miter lim="800000"/>
            <a:headEnd/>
            <a:tailEnd/>
          </a:ln>
        </p:spPr>
        <p:txBody>
          <a:bodyPr>
            <a:prstTxWarp prst="textNoShape">
              <a:avLst/>
            </a:prstTxWarp>
            <a:spAutoFit/>
          </a:bodyPr>
          <a:lstStyle/>
          <a:p>
            <a:r>
              <a:rPr lang="en-US" sz="2400"/>
              <a:t>Give each student an image from video or related to vacation. Use inner-outer circles. Tell students to ask and answer questions about the images they hold and talk until they find something in common. Rotate.</a:t>
            </a:r>
          </a:p>
        </p:txBody>
      </p:sp>
      <p:sp>
        <p:nvSpPr>
          <p:cNvPr id="10" name="TextBox 9"/>
          <p:cNvSpPr txBox="1">
            <a:spLocks noChangeArrowheads="1"/>
          </p:cNvSpPr>
          <p:nvPr/>
        </p:nvSpPr>
        <p:spPr bwMode="auto">
          <a:xfrm>
            <a:off x="2184400" y="5194955"/>
            <a:ext cx="6502400" cy="1200329"/>
          </a:xfrm>
          <a:prstGeom prst="rect">
            <a:avLst/>
          </a:prstGeom>
          <a:noFill/>
          <a:ln w="9525">
            <a:noFill/>
            <a:miter lim="800000"/>
            <a:headEnd/>
            <a:tailEnd/>
          </a:ln>
        </p:spPr>
        <p:txBody>
          <a:bodyPr>
            <a:prstTxWarp prst="textNoShape">
              <a:avLst/>
            </a:prstTxWarp>
            <a:spAutoFit/>
          </a:bodyPr>
          <a:lstStyle/>
          <a:p>
            <a:r>
              <a:rPr lang="en-US" sz="2400"/>
              <a:t>Create a padlet or use post-its to allow students to post sentences showing what they like to do on vacation. </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126</a:t>
            </a:fld>
            <a:endParaRPr lang="en-US"/>
          </a:p>
        </p:txBody>
      </p:sp>
    </p:spTree>
    <p:extLst>
      <p:ext uri="{BB962C8B-B14F-4D97-AF65-F5344CB8AC3E}">
        <p14:creationId xmlns:p14="http://schemas.microsoft.com/office/powerpoint/2010/main" val="569813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Laura Terrill</a:t>
            </a:r>
          </a:p>
        </p:txBody>
      </p:sp>
      <p:pic>
        <p:nvPicPr>
          <p:cNvPr id="6" name="Picture 5" descr="career_pathways_puzzle.jpg"/>
          <p:cNvPicPr>
            <a:picLocks/>
          </p:cNvPicPr>
          <p:nvPr/>
        </p:nvPicPr>
        <p:blipFill>
          <a:blip r:embed="rId2">
            <a:alphaModFix amt="32000"/>
          </a:blip>
          <a:stretch>
            <a:fillRect/>
          </a:stretch>
        </p:blipFill>
        <p:spPr>
          <a:xfrm>
            <a:off x="-500140" y="0"/>
            <a:ext cx="9924990" cy="7132320"/>
          </a:xfrm>
          <a:prstGeom prst="rect">
            <a:avLst/>
          </a:prstGeom>
        </p:spPr>
      </p:pic>
      <p:sp>
        <p:nvSpPr>
          <p:cNvPr id="7" name="TextBox 6"/>
          <p:cNvSpPr txBox="1">
            <a:spLocks noChangeArrowheads="1"/>
          </p:cNvSpPr>
          <p:nvPr/>
        </p:nvSpPr>
        <p:spPr bwMode="auto">
          <a:xfrm>
            <a:off x="185856" y="557628"/>
            <a:ext cx="8689014" cy="5539979"/>
          </a:xfrm>
          <a:prstGeom prst="rect">
            <a:avLst/>
          </a:prstGeom>
          <a:noFill/>
          <a:ln w="9525">
            <a:noFill/>
            <a:miter lim="800000"/>
            <a:headEnd/>
            <a:tailEnd/>
          </a:ln>
        </p:spPr>
        <p:txBody>
          <a:bodyPr wrap="square">
            <a:prstTxWarp prst="textNoShape">
              <a:avLst/>
            </a:prstTxWarp>
            <a:spAutoFit/>
          </a:bodyPr>
          <a:lstStyle/>
          <a:p>
            <a:pPr algn="ctr"/>
            <a:r>
              <a:rPr lang="en-US" sz="2800">
                <a:solidFill>
                  <a:schemeClr val="bg1"/>
                </a:solidFill>
              </a:rPr>
              <a:t>“If you want to feel secure,</a:t>
            </a:r>
            <a:br>
              <a:rPr lang="en-US" sz="2800">
                <a:solidFill>
                  <a:schemeClr val="bg1"/>
                </a:solidFill>
              </a:rPr>
            </a:br>
            <a:r>
              <a:rPr lang="en-US" sz="2800">
                <a:solidFill>
                  <a:schemeClr val="bg1"/>
                </a:solidFill>
              </a:rPr>
              <a:t>Do what you already know how to do.</a:t>
            </a:r>
          </a:p>
          <a:p>
            <a:pPr algn="ctr"/>
            <a:endParaRPr lang="en-US" sz="2800">
              <a:solidFill>
                <a:schemeClr val="bg1"/>
              </a:solidFill>
            </a:endParaRPr>
          </a:p>
          <a:p>
            <a:pPr algn="ctr"/>
            <a:r>
              <a:rPr lang="en-US" sz="2800">
                <a:solidFill>
                  <a:schemeClr val="bg1"/>
                </a:solidFill>
              </a:rPr>
              <a:t>If you want to be a true professional and continue to grow…</a:t>
            </a:r>
          </a:p>
          <a:p>
            <a:pPr algn="ctr"/>
            <a:r>
              <a:rPr lang="en-US" sz="2800">
                <a:solidFill>
                  <a:schemeClr val="bg1"/>
                </a:solidFill>
              </a:rPr>
              <a:t>Go to the cutting edge of your competence,</a:t>
            </a:r>
          </a:p>
          <a:p>
            <a:pPr algn="ctr"/>
            <a:r>
              <a:rPr lang="en-US" sz="2800">
                <a:solidFill>
                  <a:schemeClr val="bg1"/>
                </a:solidFill>
              </a:rPr>
              <a:t>Which means a temporary loss of security.</a:t>
            </a:r>
          </a:p>
          <a:p>
            <a:pPr algn="ctr"/>
            <a:endParaRPr lang="en-US" sz="2800">
              <a:solidFill>
                <a:schemeClr val="bg1"/>
              </a:solidFill>
            </a:endParaRPr>
          </a:p>
          <a:p>
            <a:pPr algn="ctr"/>
            <a:r>
              <a:rPr lang="en-US" sz="2800">
                <a:solidFill>
                  <a:schemeClr val="bg1"/>
                </a:solidFill>
              </a:rPr>
              <a:t>So whenever you don’t quite </a:t>
            </a:r>
          </a:p>
          <a:p>
            <a:pPr algn="ctr"/>
            <a:r>
              <a:rPr lang="en-US" sz="2800">
                <a:solidFill>
                  <a:schemeClr val="bg1"/>
                </a:solidFill>
              </a:rPr>
              <a:t>know what you’re doing,</a:t>
            </a:r>
          </a:p>
          <a:p>
            <a:pPr algn="ctr"/>
            <a:r>
              <a:rPr lang="en-US" sz="2800">
                <a:solidFill>
                  <a:schemeClr val="bg1"/>
                </a:solidFill>
              </a:rPr>
              <a:t>know you’re growing!”</a:t>
            </a:r>
          </a:p>
          <a:p>
            <a:pPr algn="ctr"/>
            <a:endParaRPr lang="en-US" sz="2800">
              <a:solidFill>
                <a:schemeClr val="bg1"/>
              </a:solidFill>
            </a:endParaRPr>
          </a:p>
          <a:p>
            <a:pPr algn="ctr"/>
            <a:r>
              <a:rPr lang="en-US">
                <a:solidFill>
                  <a:schemeClr val="bg1"/>
                </a:solidFill>
              </a:rPr>
              <a:t>Madeline Hunter 1987</a:t>
            </a:r>
          </a:p>
        </p:txBody>
      </p:sp>
      <p:sp>
        <p:nvSpPr>
          <p:cNvPr id="5" name="Slide Number Placeholder 4"/>
          <p:cNvSpPr>
            <a:spLocks noGrp="1"/>
          </p:cNvSpPr>
          <p:nvPr>
            <p:ph type="sldNum" sz="quarter" idx="12"/>
          </p:nvPr>
        </p:nvSpPr>
        <p:spPr/>
        <p:txBody>
          <a:bodyPr/>
          <a:lstStyle/>
          <a:p>
            <a:fld id="{74C2F60E-34D8-DD42-93FD-7BD7AE432328}" type="slidenum">
              <a:rPr lang="en-US"/>
              <a:pPr/>
              <a:t>127</a:t>
            </a:fld>
            <a:endParaRPr lang="en-US"/>
          </a:p>
        </p:txBody>
      </p:sp>
    </p:spTree>
    <p:extLst>
      <p:ext uri="{BB962C8B-B14F-4D97-AF65-F5344CB8AC3E}">
        <p14:creationId xmlns:p14="http://schemas.microsoft.com/office/powerpoint/2010/main" val="18425425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Content Placeholder 5" descr="HandsEarth.jpg"/>
          <p:cNvPicPr>
            <a:picLocks noGrp="1"/>
          </p:cNvPicPr>
          <p:nvPr>
            <p:ph idx="1"/>
          </p:nvPr>
        </p:nvPicPr>
        <p:blipFill>
          <a:blip r:embed="rId3"/>
          <a:stretch>
            <a:fillRect/>
          </a:stretch>
        </p:blipFill>
        <p:spPr>
          <a:xfrm>
            <a:off x="0" y="0"/>
            <a:ext cx="9144000" cy="6858000"/>
          </a:xfrm>
          <a:prstGeom prst="rect">
            <a:avLst/>
          </a:prstGeom>
        </p:spPr>
      </p:pic>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2" name="Slide Number Placeholder 1"/>
          <p:cNvSpPr>
            <a:spLocks noGrp="1"/>
          </p:cNvSpPr>
          <p:nvPr>
            <p:ph type="sldNum" sz="quarter" idx="12"/>
          </p:nvPr>
        </p:nvSpPr>
        <p:spPr/>
        <p:txBody>
          <a:bodyPr>
            <a:normAutofit/>
          </a:bodyPr>
          <a:lstStyle/>
          <a:p>
            <a:fld id="{D57F1E4F-1CFF-5643-939E-02111984F565}" type="slidenum">
              <a:rPr lang="en-US" smtClean="0"/>
              <a:t>128</a:t>
            </a:fld>
            <a:endParaRPr lang="en-US" dirty="0"/>
          </a:p>
        </p:txBody>
      </p:sp>
      <p:sp>
        <p:nvSpPr>
          <p:cNvPr id="7" name="TextBox 6"/>
          <p:cNvSpPr txBox="1"/>
          <p:nvPr/>
        </p:nvSpPr>
        <p:spPr>
          <a:xfrm>
            <a:off x="2052204" y="5473005"/>
            <a:ext cx="5039591" cy="1384995"/>
          </a:xfrm>
          <a:prstGeom prst="rect">
            <a:avLst/>
          </a:prstGeom>
          <a:solidFill>
            <a:schemeClr val="bg1"/>
          </a:solid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800" dirty="0">
                <a:solidFill>
                  <a:schemeClr val="tx1"/>
                </a:solidFill>
              </a:rPr>
              <a:t>Laura Terrill</a:t>
            </a:r>
          </a:p>
          <a:p>
            <a:pPr algn="ctr"/>
            <a:r>
              <a:rPr lang="en-US" sz="2800" dirty="0" err="1">
                <a:solidFill>
                  <a:schemeClr val="tx1"/>
                </a:solidFill>
              </a:rPr>
              <a:t>lterrill@gmail.com</a:t>
            </a:r>
            <a:endParaRPr lang="en-US" sz="2800" dirty="0">
              <a:solidFill>
                <a:schemeClr val="tx1"/>
              </a:solidFill>
            </a:endParaRPr>
          </a:p>
          <a:p>
            <a:pPr algn="ctr"/>
            <a:r>
              <a:rPr lang="en-US" sz="2800" dirty="0" err="1">
                <a:solidFill>
                  <a:schemeClr val="tx1"/>
                </a:solidFill>
              </a:rPr>
              <a:t>lterrillccsd.wikispaces.com</a:t>
            </a:r>
            <a:endParaRPr lang="en-US" sz="2800" dirty="0">
              <a:solidFill>
                <a:schemeClr val="tx1"/>
              </a:solidFill>
            </a:endParaRPr>
          </a:p>
        </p:txBody>
      </p:sp>
      <p:sp>
        <p:nvSpPr>
          <p:cNvPr id="3" name="TextBox 2"/>
          <p:cNvSpPr txBox="1"/>
          <p:nvPr/>
        </p:nvSpPr>
        <p:spPr>
          <a:xfrm>
            <a:off x="337626" y="506437"/>
            <a:ext cx="1959191" cy="584775"/>
          </a:xfrm>
          <a:prstGeom prst="rect">
            <a:avLst/>
          </a:prstGeom>
          <a:solidFill>
            <a:schemeClr val="bg1"/>
          </a:solidFill>
        </p:spPr>
        <p:txBody>
          <a:bodyPr wrap="none" rtlCol="0">
            <a:spAutoFit/>
          </a:bodyPr>
          <a:lstStyle/>
          <a:p>
            <a:r>
              <a:rPr lang="en-US" sz="3200" i="1"/>
              <a:t>Thank you</a:t>
            </a:r>
          </a:p>
        </p:txBody>
      </p:sp>
    </p:spTree>
    <p:extLst>
      <p:ext uri="{BB962C8B-B14F-4D97-AF65-F5344CB8AC3E}">
        <p14:creationId xmlns:p14="http://schemas.microsoft.com/office/powerpoint/2010/main" val="11529805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38988" y="372793"/>
            <a:ext cx="8229600" cy="731520"/>
          </a:xfrm>
          <a:solidFill>
            <a:schemeClr val="accent1"/>
          </a:solidFill>
        </p:spPr>
        <p:txBody>
          <a:bodyPr/>
          <a:lstStyle/>
          <a:p>
            <a:pPr algn="ctr"/>
            <a:r>
              <a:rPr lang="en-US">
                <a:solidFill>
                  <a:schemeClr val="tx1"/>
                </a:solidFill>
              </a:rPr>
              <a:t>Performance and Proficiency</a:t>
            </a:r>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a:bodyPr>
          <a:lstStyle/>
          <a:p>
            <a:fld id="{D57F1E4F-1CFF-5643-939E-02111984F565}" type="slidenum">
              <a:rPr lang="en-US" smtClean="0"/>
              <a:t>13</a:t>
            </a:fld>
            <a:endParaRPr lang="en-US" dirty="0"/>
          </a:p>
        </p:txBody>
      </p:sp>
      <p:pic>
        <p:nvPicPr>
          <p:cNvPr id="6" name="Picture 2" descr="http://www.actfl.org/sites/default/files/guidelines/ACTFL%20Inverted%20Pyramid%2020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5019" y="1555252"/>
            <a:ext cx="3497539" cy="466338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95792" y="2726720"/>
            <a:ext cx="2453834" cy="600164"/>
          </a:xfrm>
          <a:prstGeom prst="rect">
            <a:avLst/>
          </a:prstGeom>
          <a:noFill/>
        </p:spPr>
        <p:txBody>
          <a:bodyPr wrap="square" rtlCol="0">
            <a:spAutoFit/>
          </a:bodyPr>
          <a:lstStyle/>
          <a:p>
            <a:r>
              <a:rPr lang="en-US" sz="3300" dirty="0"/>
              <a:t>Proficiency</a:t>
            </a:r>
          </a:p>
        </p:txBody>
      </p:sp>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t="18948" r="4719" b="9352"/>
          <a:stretch/>
        </p:blipFill>
        <p:spPr>
          <a:xfrm>
            <a:off x="267324" y="3497242"/>
            <a:ext cx="2365611" cy="1704689"/>
          </a:xfrm>
          <a:prstGeom prst="rect">
            <a:avLst/>
          </a:prstGeom>
        </p:spPr>
      </p:pic>
      <p:sp>
        <p:nvSpPr>
          <p:cNvPr id="9" name="TextBox 8"/>
          <p:cNvSpPr txBox="1"/>
          <p:nvPr/>
        </p:nvSpPr>
        <p:spPr>
          <a:xfrm>
            <a:off x="6497943" y="2791298"/>
            <a:ext cx="2646057" cy="600164"/>
          </a:xfrm>
          <a:prstGeom prst="rect">
            <a:avLst/>
          </a:prstGeom>
          <a:noFill/>
        </p:spPr>
        <p:txBody>
          <a:bodyPr wrap="square" rtlCol="0">
            <a:spAutoFit/>
          </a:bodyPr>
          <a:lstStyle/>
          <a:p>
            <a:r>
              <a:rPr lang="en-US" sz="3300" dirty="0"/>
              <a:t>Performance</a:t>
            </a:r>
          </a:p>
        </p:txBody>
      </p:sp>
      <p:pic>
        <p:nvPicPr>
          <p:cNvPr id="10" name="Picture 9"/>
          <p:cNvPicPr>
            <a:picLocks noChangeAspect="1"/>
          </p:cNvPicPr>
          <p:nvPr/>
        </p:nvPicPr>
        <p:blipFill rotWithShape="1">
          <a:blip r:embed="rId5">
            <a:extLst>
              <a:ext uri="{28A0092B-C50C-407E-A947-70E740481C1C}">
                <a14:useLocalDpi xmlns:a14="http://schemas.microsoft.com/office/drawing/2010/main" val="0"/>
              </a:ext>
            </a:extLst>
          </a:blip>
          <a:srcRect b="6267"/>
          <a:stretch/>
        </p:blipFill>
        <p:spPr>
          <a:xfrm>
            <a:off x="6587988" y="3497242"/>
            <a:ext cx="2372854" cy="1749668"/>
          </a:xfrm>
          <a:prstGeom prst="rect">
            <a:avLst/>
          </a:prstGeom>
        </p:spPr>
      </p:pic>
    </p:spTree>
    <p:extLst>
      <p:ext uri="{BB962C8B-B14F-4D97-AF65-F5344CB8AC3E}">
        <p14:creationId xmlns:p14="http://schemas.microsoft.com/office/powerpoint/2010/main" val="11030643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Performance</a:t>
            </a:r>
          </a:p>
        </p:txBody>
      </p:sp>
      <p:pic>
        <p:nvPicPr>
          <p:cNvPr id="3" name="Picture 2"/>
          <p:cNvPicPr>
            <a:picLocks/>
          </p:cNvPicPr>
          <p:nvPr/>
        </p:nvPicPr>
        <p:blipFill rotWithShape="1">
          <a:blip r:embed="rId2">
            <a:extLst>
              <a:ext uri="{28A0092B-C50C-407E-A947-70E740481C1C}">
                <a14:useLocalDpi xmlns:a14="http://schemas.microsoft.com/office/drawing/2010/main" val="0"/>
              </a:ext>
            </a:extLst>
          </a:blip>
          <a:srcRect b="6267"/>
          <a:stretch/>
        </p:blipFill>
        <p:spPr>
          <a:xfrm>
            <a:off x="505345" y="2267806"/>
            <a:ext cx="3749040" cy="3505254"/>
          </a:xfrm>
          <a:prstGeom prst="rect">
            <a:avLst/>
          </a:prstGeom>
        </p:spPr>
      </p:pic>
      <p:sp>
        <p:nvSpPr>
          <p:cNvPr id="7" name="Content Placeholder 8"/>
          <p:cNvSpPr txBox="1">
            <a:spLocks/>
          </p:cNvSpPr>
          <p:nvPr/>
        </p:nvSpPr>
        <p:spPr>
          <a:xfrm>
            <a:off x="4617333" y="2317421"/>
            <a:ext cx="3884003" cy="3909383"/>
          </a:xfrm>
          <a:prstGeom prst="rect">
            <a:avLst/>
          </a:prstGeom>
          <a:ln>
            <a:solidFill>
              <a:schemeClr val="accent1"/>
            </a:solidFill>
          </a:ln>
        </p:spPr>
        <p:txBody>
          <a:bodyPr vert="horz">
            <a:normAutofit fontScale="92500" lnSpcReduction="20000"/>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smtClean="0">
                <a:ln>
                  <a:noFill/>
                </a:ln>
                <a:solidFill>
                  <a:schemeClr val="tx1"/>
                </a:solidFill>
                <a:effectLst/>
                <a:uLnTx/>
                <a:uFillTx/>
                <a:latin typeface="+mn-lt"/>
                <a:ea typeface="+mn-ea"/>
                <a:cs typeface="+mn-cs"/>
              </a:rPr>
              <a:t>Based on classroom instruction</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smtClean="0">
                <a:ln>
                  <a:noFill/>
                </a:ln>
                <a:solidFill>
                  <a:schemeClr val="tx1"/>
                </a:solidFill>
                <a:effectLst/>
                <a:uLnTx/>
                <a:uFillTx/>
                <a:latin typeface="+mn-lt"/>
                <a:ea typeface="+mn-ea"/>
                <a:cs typeface="+mn-cs"/>
              </a:rPr>
              <a:t>Practiced</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smtClean="0">
                <a:ln>
                  <a:noFill/>
                </a:ln>
                <a:solidFill>
                  <a:schemeClr val="tx1"/>
                </a:solidFill>
                <a:effectLst/>
                <a:uLnTx/>
                <a:uFillTx/>
                <a:latin typeface="+mn-lt"/>
                <a:ea typeface="+mn-ea"/>
                <a:cs typeface="+mn-cs"/>
              </a:rPr>
              <a:t>Familiar content and context</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a:ln>
                  <a:noFill/>
                </a:ln>
                <a:solidFill>
                  <a:schemeClr val="tx1"/>
                </a:solidFill>
                <a:effectLst/>
                <a:uLnTx/>
                <a:uFillTx/>
                <a:latin typeface="+mn-lt"/>
                <a:ea typeface="+mn-ea"/>
                <a:cs typeface="+mn-cs"/>
              </a:rPr>
              <a:t>Learners practice the functions and related structures, vocabulary through a variety of tasks to get ready for the final performance assessment tasks</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None/>
              <a:tabLst/>
              <a:defRPr/>
            </a:pPr>
            <a:endParaRPr kumimoji="0" lang="en-US" sz="2900" b="0" i="0" u="none" strike="noStrike" kern="1200" cap="none" spc="0" normalizeH="0" baseline="0" noProof="0">
              <a:ln>
                <a:noFill/>
              </a:ln>
              <a:solidFill>
                <a:schemeClr val="tx1"/>
              </a:solidFill>
              <a:effectLst/>
              <a:uLnTx/>
              <a:uFillTx/>
              <a:latin typeface="+mn-lt"/>
              <a:ea typeface="+mn-ea"/>
              <a:cs typeface="+mn-cs"/>
            </a:endParaRPr>
          </a:p>
        </p:txBody>
      </p:sp>
      <p:sp>
        <p:nvSpPr>
          <p:cNvPr id="9" name="Text Placeholder 7"/>
          <p:cNvSpPr txBox="1">
            <a:spLocks/>
          </p:cNvSpPr>
          <p:nvPr/>
        </p:nvSpPr>
        <p:spPr>
          <a:xfrm>
            <a:off x="4617332" y="1741157"/>
            <a:ext cx="3892393" cy="576262"/>
          </a:xfrm>
          <a:prstGeom prst="rect">
            <a:avLst/>
          </a:prstGeom>
          <a:solidFill>
            <a:schemeClr val="tx2"/>
          </a:solidFill>
          <a:ln>
            <a:solidFill>
              <a:schemeClr val="accent1"/>
            </a:solidFill>
          </a:ln>
        </p:spPr>
        <p:txBody>
          <a:bodyPr vert="horz" rtlCol="0" anchor="ctr">
            <a:normAutofit lnSpcReduction="10000"/>
          </a:bodyPr>
          <a:lstStyle/>
          <a:p>
            <a:pPr marL="0" marR="0" lvl="0" indent="0" algn="ctr" defTabSz="914400" rtl="0" eaLnBrk="1" fontAlgn="auto" latinLnBrk="0" hangingPunct="1">
              <a:lnSpc>
                <a:spcPct val="100000"/>
              </a:lnSpc>
              <a:spcBef>
                <a:spcPts val="700"/>
              </a:spcBef>
              <a:spcAft>
                <a:spcPts val="0"/>
              </a:spcAft>
              <a:buClr>
                <a:schemeClr val="accent2"/>
              </a:buClr>
              <a:buSzPct val="60000"/>
              <a:buFontTx/>
              <a:buNone/>
              <a:tabLst/>
              <a:defRPr/>
            </a:pPr>
            <a:r>
              <a:rPr kumimoji="0" lang="en-US" sz="3200" b="1" i="0" u="none" strike="noStrike" kern="1200" cap="none" spc="0" normalizeH="0" baseline="0" noProof="0">
                <a:ln>
                  <a:noFill/>
                </a:ln>
                <a:solidFill>
                  <a:srgbClr val="FFFFFF"/>
                </a:solidFill>
                <a:effectLst/>
                <a:uLnTx/>
                <a:uFillTx/>
                <a:latin typeface="+mn-lt"/>
                <a:ea typeface="+mn-ea"/>
                <a:cs typeface="+mn-cs"/>
              </a:rPr>
              <a:t>Performance</a:t>
            </a:r>
            <a:r>
              <a:rPr kumimoji="0" lang="en-US" sz="2000" b="1" i="0" u="none" strike="noStrike" kern="1200" cap="none" spc="0" normalizeH="0" baseline="0" noProof="0">
                <a:ln>
                  <a:noFill/>
                </a:ln>
                <a:solidFill>
                  <a:srgbClr val="FFFFFF"/>
                </a:solidFill>
                <a:effectLst/>
                <a:uLnTx/>
                <a:uFillTx/>
                <a:latin typeface="+mn-lt"/>
                <a:ea typeface="+mn-ea"/>
                <a:cs typeface="+mn-cs"/>
              </a:rPr>
              <a:t>	</a:t>
            </a:r>
          </a:p>
        </p:txBody>
      </p:sp>
      <p:sp>
        <p:nvSpPr>
          <p:cNvPr id="10" name="Footer Placeholder 9"/>
          <p:cNvSpPr>
            <a:spLocks noGrp="1"/>
          </p:cNvSpPr>
          <p:nvPr>
            <p:ph type="ftr" sz="quarter" idx="11"/>
          </p:nvPr>
        </p:nvSpPr>
        <p:spPr/>
        <p:txBody>
          <a:bodyPr/>
          <a:lstStyle/>
          <a:p>
            <a:r>
              <a:rPr lang="en-US"/>
              <a:t>Laura Terrill</a:t>
            </a:r>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14</a:t>
            </a:fld>
            <a:endParaRPr lang="en-US"/>
          </a:p>
        </p:txBody>
      </p:sp>
    </p:spTree>
    <p:extLst>
      <p:ext uri="{BB962C8B-B14F-4D97-AF65-F5344CB8AC3E}">
        <p14:creationId xmlns:p14="http://schemas.microsoft.com/office/powerpoint/2010/main" val="4249334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Proficiency</a:t>
            </a:r>
          </a:p>
        </p:txBody>
      </p:sp>
      <p:pic>
        <p:nvPicPr>
          <p:cNvPr id="11" name="Picture 10"/>
          <p:cNvPicPr>
            <a:picLocks/>
          </p:cNvPicPr>
          <p:nvPr/>
        </p:nvPicPr>
        <p:blipFill rotWithShape="1">
          <a:blip r:embed="rId2">
            <a:extLst>
              <a:ext uri="{28A0092B-C50C-407E-A947-70E740481C1C}">
                <a14:useLocalDpi xmlns:a14="http://schemas.microsoft.com/office/drawing/2010/main" val="0"/>
              </a:ext>
            </a:extLst>
          </a:blip>
          <a:srcRect t="18948" r="4719" b="9352"/>
          <a:stretch/>
        </p:blipFill>
        <p:spPr>
          <a:xfrm>
            <a:off x="609600" y="2403545"/>
            <a:ext cx="3803904" cy="3388658"/>
          </a:xfrm>
          <a:prstGeom prst="rect">
            <a:avLst/>
          </a:prstGeom>
        </p:spPr>
      </p:pic>
      <p:sp>
        <p:nvSpPr>
          <p:cNvPr id="7" name="Content Placeholder 10"/>
          <p:cNvSpPr txBox="1">
            <a:spLocks/>
          </p:cNvSpPr>
          <p:nvPr/>
        </p:nvSpPr>
        <p:spPr>
          <a:xfrm>
            <a:off x="4749111" y="2317418"/>
            <a:ext cx="3919779" cy="3924872"/>
          </a:xfrm>
          <a:prstGeom prst="rect">
            <a:avLst/>
          </a:prstGeom>
          <a:ln>
            <a:solidFill>
              <a:schemeClr val="accent1"/>
            </a:solidFill>
          </a:ln>
        </p:spPr>
        <p:txBody>
          <a:bodyPr vert="horz">
            <a:noAutofit/>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Independent of specific classroom instruction</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Spontaneous</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Broad content and context</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Sustained performance across all the tasks and contexts for the level</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None/>
              <a:tabLst/>
              <a:defRPr/>
            </a:pPr>
            <a:endParaRPr kumimoji="0" lang="en-US" sz="2900" b="0" i="0" u="none" strike="noStrike" kern="1200" cap="none" spc="0" normalizeH="0" baseline="0" noProof="0">
              <a:ln>
                <a:noFill/>
              </a:ln>
              <a:solidFill>
                <a:schemeClr val="tx1"/>
              </a:solidFill>
              <a:effectLst/>
              <a:uLnTx/>
              <a:uFillTx/>
              <a:latin typeface="+mn-lt"/>
              <a:ea typeface="+mn-ea"/>
              <a:cs typeface="+mn-cs"/>
            </a:endParaRPr>
          </a:p>
        </p:txBody>
      </p:sp>
      <p:sp>
        <p:nvSpPr>
          <p:cNvPr id="9" name="Text Placeholder 9"/>
          <p:cNvSpPr txBox="1">
            <a:spLocks/>
          </p:cNvSpPr>
          <p:nvPr/>
        </p:nvSpPr>
        <p:spPr>
          <a:xfrm>
            <a:off x="4749112" y="1741155"/>
            <a:ext cx="3895937" cy="576262"/>
          </a:xfrm>
          <a:prstGeom prst="rect">
            <a:avLst/>
          </a:prstGeom>
          <a:solidFill>
            <a:schemeClr val="tx2"/>
          </a:solidFill>
          <a:ln>
            <a:solidFill>
              <a:schemeClr val="accent1"/>
            </a:solidFill>
          </a:ln>
        </p:spPr>
        <p:txBody>
          <a:bodyPr vert="horz" rtlCol="0" anchor="ctr">
            <a:normAutofit lnSpcReduction="10000"/>
          </a:bodyPr>
          <a:lstStyle/>
          <a:p>
            <a:pPr marL="0" marR="0" lvl="0" indent="0" algn="ctr" defTabSz="914400" rtl="0" eaLnBrk="1" fontAlgn="auto" latinLnBrk="0" hangingPunct="1">
              <a:lnSpc>
                <a:spcPct val="100000"/>
              </a:lnSpc>
              <a:spcBef>
                <a:spcPts val="700"/>
              </a:spcBef>
              <a:spcAft>
                <a:spcPts val="0"/>
              </a:spcAft>
              <a:buClr>
                <a:schemeClr val="accent2"/>
              </a:buClr>
              <a:buSzPct val="60000"/>
              <a:buFontTx/>
              <a:buNone/>
              <a:tabLst/>
              <a:defRPr/>
            </a:pPr>
            <a:r>
              <a:rPr kumimoji="0" lang="en-US" sz="3200" b="1" i="0" u="none" strike="noStrike" kern="1200" cap="none" spc="0" normalizeH="0" baseline="0" noProof="0">
                <a:ln>
                  <a:noFill/>
                </a:ln>
                <a:solidFill>
                  <a:srgbClr val="FFFFFF"/>
                </a:solidFill>
                <a:effectLst/>
                <a:uLnTx/>
                <a:uFillTx/>
                <a:latin typeface="+mn-lt"/>
                <a:ea typeface="+mn-ea"/>
                <a:cs typeface="+mn-cs"/>
              </a:rPr>
              <a:t>Proficiency</a:t>
            </a:r>
          </a:p>
        </p:txBody>
      </p:sp>
      <p:sp>
        <p:nvSpPr>
          <p:cNvPr id="10" name="Footer Placeholder 9"/>
          <p:cNvSpPr>
            <a:spLocks noGrp="1"/>
          </p:cNvSpPr>
          <p:nvPr>
            <p:ph type="ftr" sz="quarter" idx="11"/>
          </p:nvPr>
        </p:nvSpPr>
        <p:spPr/>
        <p:txBody>
          <a:bodyPr/>
          <a:lstStyle/>
          <a:p>
            <a:r>
              <a:rPr lang="en-US"/>
              <a:t>Laura Terrill</a:t>
            </a:r>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15</a:t>
            </a:fld>
            <a:endParaRPr lang="en-US"/>
          </a:p>
        </p:txBody>
      </p:sp>
    </p:spTree>
    <p:extLst>
      <p:ext uri="{BB962C8B-B14F-4D97-AF65-F5344CB8AC3E}">
        <p14:creationId xmlns:p14="http://schemas.microsoft.com/office/powerpoint/2010/main" val="17301563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32509" y="374073"/>
            <a:ext cx="8534400" cy="1316616"/>
          </a:xfrm>
        </p:spPr>
        <p:txBody>
          <a:bodyPr/>
          <a:lstStyle/>
          <a:p>
            <a:pPr algn="ctr"/>
            <a:r>
              <a:rPr lang="en-US" sz="4000" dirty="0" smtClean="0">
                <a:solidFill>
                  <a:schemeClr val="tx1"/>
                </a:solidFill>
              </a:rPr>
              <a:t>PERFORMANCE</a:t>
            </a:r>
            <a:r>
              <a:rPr lang="en-US" dirty="0" smtClean="0">
                <a:solidFill>
                  <a:schemeClr val="tx1"/>
                </a:solidFill>
              </a:rPr>
              <a:t> </a:t>
            </a:r>
            <a:r>
              <a:rPr lang="en-US" sz="3600" dirty="0" smtClean="0">
                <a:solidFill>
                  <a:schemeClr val="tx1"/>
                </a:solidFill>
              </a:rPr>
              <a:t>towards </a:t>
            </a:r>
            <a:r>
              <a:rPr lang="en-US" sz="4000" dirty="0" smtClean="0">
                <a:solidFill>
                  <a:schemeClr val="tx1"/>
                </a:solidFill>
              </a:rPr>
              <a:t>PROFICIENCY</a:t>
            </a:r>
            <a:endParaRPr lang="en-US" sz="4000" dirty="0">
              <a:solidFill>
                <a:schemeClr val="tx1"/>
              </a:solidFill>
            </a:endParaRPr>
          </a:p>
        </p:txBody>
      </p:sp>
      <p:sp>
        <p:nvSpPr>
          <p:cNvPr id="10" name="Footer Placeholder 9"/>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a:bodyPr>
          <a:lstStyle/>
          <a:p>
            <a:fld id="{D57F1E4F-1CFF-5643-939E-02111984F565}" type="slidenum">
              <a:rPr lang="en-US" smtClean="0"/>
              <a:t>16</a:t>
            </a:fld>
            <a:endParaRPr lang="en-US" dirty="0"/>
          </a:p>
        </p:txBody>
      </p:sp>
      <p:sp>
        <p:nvSpPr>
          <p:cNvPr id="8" name="Right Arrow 7"/>
          <p:cNvSpPr>
            <a:spLocks noChangeAspect="1"/>
          </p:cNvSpPr>
          <p:nvPr/>
        </p:nvSpPr>
        <p:spPr>
          <a:xfrm>
            <a:off x="3935472" y="2868751"/>
            <a:ext cx="1287621" cy="852113"/>
          </a:xfrm>
          <a:prstGeom prst="rightArrow">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accent4"/>
              </a:solidFill>
            </a:endParaRPr>
          </a:p>
        </p:txBody>
      </p:sp>
      <p:pic>
        <p:nvPicPr>
          <p:cNvPr id="3" name="Picture 2"/>
          <p:cNvPicPr>
            <a:picLocks/>
          </p:cNvPicPr>
          <p:nvPr/>
        </p:nvPicPr>
        <p:blipFill rotWithShape="1">
          <a:blip r:embed="rId3">
            <a:extLst>
              <a:ext uri="{28A0092B-C50C-407E-A947-70E740481C1C}">
                <a14:useLocalDpi xmlns:a14="http://schemas.microsoft.com/office/drawing/2010/main" val="0"/>
              </a:ext>
            </a:extLst>
          </a:blip>
          <a:srcRect b="6267"/>
          <a:stretch/>
        </p:blipFill>
        <p:spPr>
          <a:xfrm>
            <a:off x="26344" y="1578425"/>
            <a:ext cx="3749040" cy="3410712"/>
          </a:xfrm>
          <a:prstGeom prst="rect">
            <a:avLst/>
          </a:prstGeom>
        </p:spPr>
      </p:pic>
      <p:pic>
        <p:nvPicPr>
          <p:cNvPr id="11" name="Picture 10"/>
          <p:cNvPicPr>
            <a:picLocks/>
          </p:cNvPicPr>
          <p:nvPr/>
        </p:nvPicPr>
        <p:blipFill rotWithShape="1">
          <a:blip r:embed="rId4">
            <a:extLst>
              <a:ext uri="{28A0092B-C50C-407E-A947-70E740481C1C}">
                <a14:useLocalDpi xmlns:a14="http://schemas.microsoft.com/office/drawing/2010/main" val="0"/>
              </a:ext>
            </a:extLst>
          </a:blip>
          <a:srcRect t="18948" r="4719" b="9352"/>
          <a:stretch/>
        </p:blipFill>
        <p:spPr>
          <a:xfrm>
            <a:off x="5278513" y="1600479"/>
            <a:ext cx="3803904" cy="3388658"/>
          </a:xfrm>
          <a:prstGeom prst="rect">
            <a:avLst/>
          </a:prstGeom>
        </p:spPr>
      </p:pic>
      <p:sp>
        <p:nvSpPr>
          <p:cNvPr id="7" name="TextBox 6"/>
          <p:cNvSpPr txBox="1"/>
          <p:nvPr/>
        </p:nvSpPr>
        <p:spPr>
          <a:xfrm>
            <a:off x="207818" y="5268738"/>
            <a:ext cx="8936182" cy="1077218"/>
          </a:xfrm>
          <a:prstGeom prst="rect">
            <a:avLst/>
          </a:prstGeom>
          <a:noFill/>
        </p:spPr>
        <p:txBody>
          <a:bodyPr wrap="square" rtlCol="0">
            <a:spAutoFit/>
          </a:bodyPr>
          <a:lstStyle/>
          <a:p>
            <a:pPr algn="ctr"/>
            <a:r>
              <a:rPr lang="en-US" sz="2000" dirty="0" smtClean="0"/>
              <a:t>Demonstration </a:t>
            </a:r>
            <a:r>
              <a:rPr lang="en-US" sz="2000" dirty="0"/>
              <a:t>of performance within a specific range (novice, intermediate, advanced)</a:t>
            </a:r>
            <a:r>
              <a:rPr lang="en-US" dirty="0"/>
              <a:t> </a:t>
            </a:r>
            <a:r>
              <a:rPr lang="en-US" sz="2400" b="1" i="1" dirty="0">
                <a:solidFill>
                  <a:schemeClr val="accent6"/>
                </a:solidFill>
              </a:rPr>
              <a:t>may be an indication of proficiency</a:t>
            </a:r>
            <a:r>
              <a:rPr lang="en-US" sz="2000" i="1" dirty="0"/>
              <a:t>; </a:t>
            </a:r>
            <a:r>
              <a:rPr lang="en-US" sz="2000" dirty="0"/>
              <a:t>performance on a variety of assessments provides evidence of how the learner may be rated for proficiency.</a:t>
            </a:r>
          </a:p>
        </p:txBody>
      </p:sp>
    </p:spTree>
    <p:extLst>
      <p:ext uri="{BB962C8B-B14F-4D97-AF65-F5344CB8AC3E}">
        <p14:creationId xmlns:p14="http://schemas.microsoft.com/office/powerpoint/2010/main" val="178196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a:xfrm>
            <a:off x="726053" y="129222"/>
            <a:ext cx="8229600" cy="1143000"/>
          </a:xfrm>
        </p:spPr>
        <p:txBody>
          <a:bodyPr>
            <a:normAutofit/>
          </a:bodyPr>
          <a:lstStyle/>
          <a:p>
            <a:pPr algn="r" eaLnBrk="1" hangingPunct="1"/>
            <a:r>
              <a:rPr lang="en-US" sz="3600" dirty="0" smtClean="0"/>
              <a:t>Quantity and Organization </a:t>
            </a:r>
            <a:br>
              <a:rPr lang="en-US" sz="3600" dirty="0" smtClean="0"/>
            </a:br>
            <a:r>
              <a:rPr lang="en-US" sz="3600" dirty="0" smtClean="0"/>
              <a:t>of Language Expands</a:t>
            </a:r>
          </a:p>
        </p:txBody>
      </p:sp>
      <p:sp>
        <p:nvSpPr>
          <p:cNvPr id="7" name="Footer Placeholder 6"/>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normAutofit/>
          </a:bodyPr>
          <a:lstStyle/>
          <a:p>
            <a:fld id="{D57F1E4F-1CFF-5643-939E-02111984F565}" type="slidenum">
              <a:rPr lang="en-US" smtClean="0"/>
              <a:t>17</a:t>
            </a:fld>
            <a:endParaRPr lang="en-US" dirty="0"/>
          </a:p>
        </p:txBody>
      </p:sp>
      <p:sp>
        <p:nvSpPr>
          <p:cNvPr id="30724" name="Rectangle 3"/>
          <p:cNvSpPr>
            <a:spLocks noGrp="1" noChangeArrowheads="1"/>
          </p:cNvSpPr>
          <p:nvPr>
            <p:ph type="body" idx="4294967295"/>
          </p:nvPr>
        </p:nvSpPr>
        <p:spPr>
          <a:xfrm>
            <a:off x="0" y="1422400"/>
            <a:ext cx="8229600" cy="4876800"/>
          </a:xfrm>
        </p:spPr>
        <p:txBody>
          <a:bodyPr>
            <a:normAutofit lnSpcReduction="10000"/>
          </a:bodyPr>
          <a:lstStyle/>
          <a:p>
            <a:pPr eaLnBrk="1" hangingPunct="1">
              <a:lnSpc>
                <a:spcPct val="90000"/>
              </a:lnSpc>
            </a:pPr>
            <a:endParaRPr lang="en-US" sz="1800" dirty="0" smtClean="0"/>
          </a:p>
          <a:p>
            <a:pPr eaLnBrk="1" hangingPunct="1">
              <a:lnSpc>
                <a:spcPct val="90000"/>
              </a:lnSpc>
              <a:buNone/>
            </a:pPr>
            <a:endParaRPr lang="en-US" sz="1800" dirty="0" smtClean="0"/>
          </a:p>
          <a:p>
            <a:pPr eaLnBrk="1" hangingPunct="1">
              <a:lnSpc>
                <a:spcPct val="90000"/>
              </a:lnSpc>
            </a:pPr>
            <a:r>
              <a:rPr lang="en-US" sz="2000" dirty="0" smtClean="0"/>
              <a:t>Isolated words</a:t>
            </a:r>
          </a:p>
          <a:p>
            <a:pPr eaLnBrk="1" hangingPunct="1">
              <a:lnSpc>
                <a:spcPct val="90000"/>
              </a:lnSpc>
            </a:pPr>
            <a:r>
              <a:rPr lang="en-US" dirty="0" smtClean="0"/>
              <a:t>Words and phrases</a:t>
            </a:r>
          </a:p>
          <a:p>
            <a:pPr eaLnBrk="1" hangingPunct="1">
              <a:lnSpc>
                <a:spcPct val="90000"/>
              </a:lnSpc>
            </a:pPr>
            <a:r>
              <a:rPr lang="en-US" sz="2800" dirty="0" smtClean="0"/>
              <a:t>Discrete sentences</a:t>
            </a:r>
          </a:p>
          <a:p>
            <a:pPr eaLnBrk="1" hangingPunct="1">
              <a:lnSpc>
                <a:spcPct val="90000"/>
              </a:lnSpc>
            </a:pPr>
            <a:r>
              <a:rPr lang="en-US" sz="3200" dirty="0" smtClean="0"/>
              <a:t>Strings of sentences</a:t>
            </a:r>
          </a:p>
          <a:p>
            <a:pPr eaLnBrk="1" hangingPunct="1">
              <a:lnSpc>
                <a:spcPct val="90000"/>
              </a:lnSpc>
            </a:pPr>
            <a:r>
              <a:rPr lang="en-US" sz="3600" dirty="0" smtClean="0"/>
              <a:t>Connected sentences</a:t>
            </a:r>
          </a:p>
          <a:p>
            <a:pPr eaLnBrk="1" hangingPunct="1">
              <a:lnSpc>
                <a:spcPct val="90000"/>
              </a:lnSpc>
            </a:pPr>
            <a:r>
              <a:rPr lang="en-US" sz="4000" dirty="0" smtClean="0"/>
              <a:t>Single paragraphs</a:t>
            </a:r>
          </a:p>
          <a:p>
            <a:pPr eaLnBrk="1" hangingPunct="1">
              <a:lnSpc>
                <a:spcPct val="90000"/>
              </a:lnSpc>
            </a:pPr>
            <a:r>
              <a:rPr lang="en-US" sz="4400" dirty="0" smtClean="0"/>
              <a:t>Multiple paragraphs</a:t>
            </a:r>
          </a:p>
          <a:p>
            <a:pPr eaLnBrk="1" hangingPunct="1">
              <a:lnSpc>
                <a:spcPct val="90000"/>
              </a:lnSpc>
            </a:pPr>
            <a:r>
              <a:rPr lang="en-US" sz="4800" dirty="0" smtClean="0"/>
              <a:t>Extended cogent discourse</a:t>
            </a:r>
          </a:p>
        </p:txBody>
      </p:sp>
      <p:pic>
        <p:nvPicPr>
          <p:cNvPr id="4" name="Picture 8" descr="spiral-full"/>
          <p:cNvPicPr>
            <a:picLocks noChangeAspect="1" noChangeArrowheads="1"/>
          </p:cNvPicPr>
          <p:nvPr/>
        </p:nvPicPr>
        <p:blipFill>
          <a:blip r:embed="rId3"/>
          <a:srcRect/>
          <a:stretch>
            <a:fillRect/>
          </a:stretch>
        </p:blipFill>
        <p:spPr bwMode="auto">
          <a:xfrm rot="10800000">
            <a:off x="6477000" y="2362200"/>
            <a:ext cx="1749201" cy="2660904"/>
          </a:xfrm>
          <a:prstGeom prst="rect">
            <a:avLst/>
          </a:prstGeom>
          <a:noFill/>
          <a:ln w="9525">
            <a:noFill/>
            <a:miter lim="800000"/>
            <a:headEnd/>
            <a:tailEnd/>
          </a:ln>
        </p:spPr>
      </p:pic>
      <p:sp>
        <p:nvSpPr>
          <p:cNvPr id="5" name="TextBox 4"/>
          <p:cNvSpPr txBox="1"/>
          <p:nvPr/>
        </p:nvSpPr>
        <p:spPr>
          <a:xfrm>
            <a:off x="482595" y="247753"/>
            <a:ext cx="2396425" cy="769441"/>
          </a:xfrm>
          <a:prstGeom prst="rect">
            <a:avLst/>
          </a:prstGeom>
          <a:noFill/>
        </p:spPr>
        <p:txBody>
          <a:bodyPr wrap="none" rtlCol="0">
            <a:spAutoFit/>
          </a:bodyPr>
          <a:lstStyle/>
          <a:p>
            <a:r>
              <a:rPr lang="en-US" sz="4400">
                <a:solidFill>
                  <a:schemeClr val="accent6"/>
                </a:solidFill>
              </a:rPr>
              <a:t>Text Type</a:t>
            </a:r>
          </a:p>
        </p:txBody>
      </p:sp>
    </p:spTree>
    <p:extLst>
      <p:ext uri="{BB962C8B-B14F-4D97-AF65-F5344CB8AC3E}">
        <p14:creationId xmlns:p14="http://schemas.microsoft.com/office/powerpoint/2010/main" val="1147256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24">
                                            <p:txEl>
                                              <p:pRg st="2" end="2"/>
                                            </p:txEl>
                                          </p:spTgt>
                                        </p:tgtEl>
                                        <p:attrNameLst>
                                          <p:attrName>style.visibility</p:attrName>
                                        </p:attrNameLst>
                                      </p:cBhvr>
                                      <p:to>
                                        <p:strVal val="visible"/>
                                      </p:to>
                                    </p:set>
                                    <p:animEffect transition="in" filter="fade">
                                      <p:cBhvr>
                                        <p:cTn id="7" dur="500"/>
                                        <p:tgtEl>
                                          <p:spTgt spid="3072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24">
                                            <p:txEl>
                                              <p:pRg st="3" end="3"/>
                                            </p:txEl>
                                          </p:spTgt>
                                        </p:tgtEl>
                                        <p:attrNameLst>
                                          <p:attrName>style.visibility</p:attrName>
                                        </p:attrNameLst>
                                      </p:cBhvr>
                                      <p:to>
                                        <p:strVal val="visible"/>
                                      </p:to>
                                    </p:set>
                                    <p:animEffect transition="in" filter="fade">
                                      <p:cBhvr>
                                        <p:cTn id="12" dur="500"/>
                                        <p:tgtEl>
                                          <p:spTgt spid="3072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24">
                                            <p:txEl>
                                              <p:pRg st="4" end="4"/>
                                            </p:txEl>
                                          </p:spTgt>
                                        </p:tgtEl>
                                        <p:attrNameLst>
                                          <p:attrName>style.visibility</p:attrName>
                                        </p:attrNameLst>
                                      </p:cBhvr>
                                      <p:to>
                                        <p:strVal val="visible"/>
                                      </p:to>
                                    </p:set>
                                    <p:animEffect transition="in" filter="fade">
                                      <p:cBhvr>
                                        <p:cTn id="17" dur="500"/>
                                        <p:tgtEl>
                                          <p:spTgt spid="3072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24">
                                            <p:txEl>
                                              <p:pRg st="5" end="5"/>
                                            </p:txEl>
                                          </p:spTgt>
                                        </p:tgtEl>
                                        <p:attrNameLst>
                                          <p:attrName>style.visibility</p:attrName>
                                        </p:attrNameLst>
                                      </p:cBhvr>
                                      <p:to>
                                        <p:strVal val="visible"/>
                                      </p:to>
                                    </p:set>
                                    <p:animEffect transition="in" filter="fade">
                                      <p:cBhvr>
                                        <p:cTn id="22" dur="500"/>
                                        <p:tgtEl>
                                          <p:spTgt spid="3072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24">
                                            <p:txEl>
                                              <p:pRg st="6" end="6"/>
                                            </p:txEl>
                                          </p:spTgt>
                                        </p:tgtEl>
                                        <p:attrNameLst>
                                          <p:attrName>style.visibility</p:attrName>
                                        </p:attrNameLst>
                                      </p:cBhvr>
                                      <p:to>
                                        <p:strVal val="visible"/>
                                      </p:to>
                                    </p:set>
                                    <p:animEffect transition="in" filter="fade">
                                      <p:cBhvr>
                                        <p:cTn id="27" dur="500"/>
                                        <p:tgtEl>
                                          <p:spTgt spid="30724">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724">
                                            <p:txEl>
                                              <p:pRg st="7" end="7"/>
                                            </p:txEl>
                                          </p:spTgt>
                                        </p:tgtEl>
                                        <p:attrNameLst>
                                          <p:attrName>style.visibility</p:attrName>
                                        </p:attrNameLst>
                                      </p:cBhvr>
                                      <p:to>
                                        <p:strVal val="visible"/>
                                      </p:to>
                                    </p:set>
                                    <p:animEffect transition="in" filter="fade">
                                      <p:cBhvr>
                                        <p:cTn id="32" dur="500"/>
                                        <p:tgtEl>
                                          <p:spTgt spid="30724">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724">
                                            <p:txEl>
                                              <p:pRg st="8" end="8"/>
                                            </p:txEl>
                                          </p:spTgt>
                                        </p:tgtEl>
                                        <p:attrNameLst>
                                          <p:attrName>style.visibility</p:attrName>
                                        </p:attrNameLst>
                                      </p:cBhvr>
                                      <p:to>
                                        <p:strVal val="visible"/>
                                      </p:to>
                                    </p:set>
                                    <p:animEffect transition="in" filter="fade">
                                      <p:cBhvr>
                                        <p:cTn id="37" dur="500"/>
                                        <p:tgtEl>
                                          <p:spTgt spid="30724">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0724">
                                            <p:txEl>
                                              <p:pRg st="9" end="9"/>
                                            </p:txEl>
                                          </p:spTgt>
                                        </p:tgtEl>
                                        <p:attrNameLst>
                                          <p:attrName>style.visibility</p:attrName>
                                        </p:attrNameLst>
                                      </p:cBhvr>
                                      <p:to>
                                        <p:strVal val="visible"/>
                                      </p:to>
                                    </p:set>
                                    <p:animEffect transition="in" filter="fade">
                                      <p:cBhvr>
                                        <p:cTn id="42" dur="500"/>
                                        <p:tgtEl>
                                          <p:spTgt spid="30724">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586" name="Title 1"/>
          <p:cNvSpPr>
            <a:spLocks noGrp="1"/>
          </p:cNvSpPr>
          <p:nvPr>
            <p:ph type="title"/>
          </p:nvPr>
        </p:nvSpPr>
        <p:spPr>
          <a:xfrm>
            <a:off x="341313" y="150965"/>
            <a:ext cx="8421687" cy="993775"/>
          </a:xfrm>
        </p:spPr>
        <p:txBody>
          <a:bodyPr>
            <a:normAutofit/>
          </a:bodyPr>
          <a:lstStyle/>
          <a:p>
            <a:pPr eaLnBrk="1" hangingPunct="1"/>
            <a:r>
              <a:rPr lang="en-US" sz="3200" i="1">
                <a:solidFill>
                  <a:schemeClr val="tx1"/>
                </a:solidFill>
              </a:rPr>
              <a:t>NCSSFL-ACTFL Global Can-Do Benchmarks </a:t>
            </a:r>
            <a:endParaRPr lang="en-US" sz="3200">
              <a:solidFill>
                <a:schemeClr val="tx1"/>
              </a:solidFill>
            </a:endParaRPr>
          </a:p>
        </p:txBody>
      </p:sp>
      <p:sp>
        <p:nvSpPr>
          <p:cNvPr id="8" name="Footer Placeholder 7"/>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normAutofit/>
          </a:bodyPr>
          <a:lstStyle/>
          <a:p>
            <a:fld id="{74C2F60E-34D8-DD42-93FD-7BD7AE432328}" type="slidenum">
              <a:rPr lang="en-US"/>
              <a:pPr/>
              <a:t>18</a:t>
            </a:fld>
            <a:endParaRPr lang="en-US"/>
          </a:p>
        </p:txBody>
      </p:sp>
      <p:pic>
        <p:nvPicPr>
          <p:cNvPr id="6" name="Picture 5" descr="Screen Shot 2015-05-20 at 11.02.30 PM.png"/>
          <p:cNvPicPr>
            <a:picLocks noChangeAspect="1"/>
          </p:cNvPicPr>
          <p:nvPr/>
        </p:nvPicPr>
        <p:blipFill>
          <a:blip r:embed="rId3"/>
          <a:stretch>
            <a:fillRect/>
          </a:stretch>
        </p:blipFill>
        <p:spPr>
          <a:xfrm>
            <a:off x="590550" y="1158595"/>
            <a:ext cx="8131568" cy="5266944"/>
          </a:xfrm>
          <a:prstGeom prst="rect">
            <a:avLst/>
          </a:prstGeom>
        </p:spPr>
      </p:pic>
    </p:spTree>
    <p:extLst>
      <p:ext uri="{BB962C8B-B14F-4D97-AF65-F5344CB8AC3E}">
        <p14:creationId xmlns:p14="http://schemas.microsoft.com/office/powerpoint/2010/main" val="18455021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19</a:t>
            </a:fld>
            <a:endParaRPr lang="en-US" dirty="0"/>
          </a:p>
        </p:txBody>
      </p:sp>
      <p:pic>
        <p:nvPicPr>
          <p:cNvPr id="5" name="Picture 4"/>
          <p:cNvPicPr>
            <a:picLocks noChangeAspect="1"/>
          </p:cNvPicPr>
          <p:nvPr/>
        </p:nvPicPr>
        <p:blipFill>
          <a:blip r:embed="rId3"/>
          <a:stretch>
            <a:fillRect/>
          </a:stretch>
        </p:blipFill>
        <p:spPr>
          <a:xfrm>
            <a:off x="590550" y="277254"/>
            <a:ext cx="5294168" cy="1537366"/>
          </a:xfrm>
          <a:prstGeom prst="rect">
            <a:avLst/>
          </a:prstGeom>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4471" y="2100118"/>
            <a:ext cx="5467861" cy="1216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838200" y="2220688"/>
            <a:ext cx="1285729" cy="584776"/>
          </a:xfrm>
          <a:prstGeom prst="rect">
            <a:avLst/>
          </a:prstGeom>
          <a:noFill/>
        </p:spPr>
        <p:txBody>
          <a:bodyPr wrap="none" rtlCol="0">
            <a:spAutoFit/>
          </a:bodyPr>
          <a:lstStyle/>
          <a:p>
            <a:r>
              <a:rPr lang="en-US" sz="3200" dirty="0"/>
              <a:t>What? </a:t>
            </a:r>
          </a:p>
        </p:txBody>
      </p:sp>
      <p:sp>
        <p:nvSpPr>
          <p:cNvPr id="10" name="Right Arrow 9"/>
          <p:cNvSpPr/>
          <p:nvPr/>
        </p:nvSpPr>
        <p:spPr>
          <a:xfrm>
            <a:off x="2286000" y="2362200"/>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 name="Group 1"/>
          <p:cNvGrpSpPr/>
          <p:nvPr/>
        </p:nvGrpSpPr>
        <p:grpSpPr>
          <a:xfrm>
            <a:off x="838200" y="3702109"/>
            <a:ext cx="6296890" cy="2836804"/>
            <a:chOff x="838200" y="3702109"/>
            <a:chExt cx="6296890" cy="2836804"/>
          </a:xfrm>
        </p:grpSpPr>
        <p:pic>
          <p:nvPicPr>
            <p:cNvPr id="7" name="Picture 6"/>
            <p:cNvPicPr>
              <a:picLocks noChangeAspect="1"/>
            </p:cNvPicPr>
            <p:nvPr/>
          </p:nvPicPr>
          <p:blipFill>
            <a:blip r:embed="rId5"/>
            <a:stretch>
              <a:fillRect/>
            </a:stretch>
          </p:blipFill>
          <p:spPr>
            <a:xfrm>
              <a:off x="4943520" y="3702109"/>
              <a:ext cx="2191570" cy="2836804"/>
            </a:xfrm>
            <a:prstGeom prst="rect">
              <a:avLst/>
            </a:prstGeom>
          </p:spPr>
        </p:pic>
        <p:sp>
          <p:nvSpPr>
            <p:cNvPr id="9" name="TextBox 8"/>
            <p:cNvSpPr txBox="1"/>
            <p:nvPr/>
          </p:nvSpPr>
          <p:spPr>
            <a:xfrm>
              <a:off x="838200" y="4596824"/>
              <a:ext cx="1913705" cy="584776"/>
            </a:xfrm>
            <a:prstGeom prst="rect">
              <a:avLst/>
            </a:prstGeom>
            <a:noFill/>
          </p:spPr>
          <p:txBody>
            <a:bodyPr wrap="none" rtlCol="0">
              <a:spAutoFit/>
            </a:bodyPr>
            <a:lstStyle/>
            <a:p>
              <a:r>
                <a:rPr lang="en-US" sz="3200"/>
                <a:t>How well? </a:t>
              </a:r>
            </a:p>
          </p:txBody>
        </p:sp>
        <p:sp>
          <p:nvSpPr>
            <p:cNvPr id="11" name="Right Arrow 10"/>
            <p:cNvSpPr/>
            <p:nvPr/>
          </p:nvSpPr>
          <p:spPr>
            <a:xfrm>
              <a:off x="3563112" y="4803648"/>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57863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a:t>Laura Terrill</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803"/>
            <a:ext cx="9144000" cy="6864906"/>
          </a:xfrm>
          <a:prstGeom prst="rect">
            <a:avLst/>
          </a:prstGeom>
        </p:spPr>
      </p:pic>
      <p:sp>
        <p:nvSpPr>
          <p:cNvPr id="5" name="Slide Number Placeholder 4"/>
          <p:cNvSpPr>
            <a:spLocks noGrp="1"/>
          </p:cNvSpPr>
          <p:nvPr>
            <p:ph type="sldNum" sz="quarter" idx="12"/>
          </p:nvPr>
        </p:nvSpPr>
        <p:spPr/>
        <p:txBody>
          <a:bodyPr/>
          <a:lstStyle/>
          <a:p>
            <a:fld id="{74C2F60E-34D8-DD42-93FD-7BD7AE432328}" type="slidenum">
              <a:rPr lang="en-US"/>
              <a:pPr/>
              <a:t>2</a:t>
            </a:fld>
            <a:endParaRPr lang="en-US"/>
          </a:p>
        </p:txBody>
      </p:sp>
    </p:spTree>
    <p:extLst>
      <p:ext uri="{BB962C8B-B14F-4D97-AF65-F5344CB8AC3E}">
        <p14:creationId xmlns:p14="http://schemas.microsoft.com/office/powerpoint/2010/main" val="16913756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Curriculum as Mirror and Window</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20</a:t>
            </a:fld>
            <a:endParaRPr lang="en-US" dirty="0"/>
          </a:p>
        </p:txBody>
      </p:sp>
      <p:pic>
        <p:nvPicPr>
          <p:cNvPr id="6" name="Picture 5" descr="images-2.jpeg"/>
          <p:cNvPicPr>
            <a:picLocks noChangeAspect="1"/>
          </p:cNvPicPr>
          <p:nvPr/>
        </p:nvPicPr>
        <p:blipFill>
          <a:blip r:embed="rId2"/>
          <a:stretch>
            <a:fillRect/>
          </a:stretch>
        </p:blipFill>
        <p:spPr>
          <a:xfrm>
            <a:off x="810620" y="2501056"/>
            <a:ext cx="3289300" cy="2463800"/>
          </a:xfrm>
          <a:prstGeom prst="rect">
            <a:avLst/>
          </a:prstGeom>
        </p:spPr>
      </p:pic>
      <p:pic>
        <p:nvPicPr>
          <p:cNvPr id="7" name="Picture 6" descr="By the Window she Waits.jpg"/>
          <p:cNvPicPr>
            <a:picLocks noChangeAspect="1"/>
          </p:cNvPicPr>
          <p:nvPr/>
        </p:nvPicPr>
        <p:blipFill>
          <a:blip r:embed="rId3"/>
          <a:stretch>
            <a:fillRect/>
          </a:stretch>
        </p:blipFill>
        <p:spPr>
          <a:xfrm>
            <a:off x="5053219" y="1650090"/>
            <a:ext cx="2882559" cy="4059936"/>
          </a:xfrm>
          <a:prstGeom prst="rect">
            <a:avLst/>
          </a:prstGeom>
        </p:spPr>
      </p:pic>
    </p:spTree>
    <p:extLst>
      <p:ext uri="{BB962C8B-B14F-4D97-AF65-F5344CB8AC3E}">
        <p14:creationId xmlns:p14="http://schemas.microsoft.com/office/powerpoint/2010/main" val="1322584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3"/>
          <p:cNvPicPr>
            <a:picLocks noChangeAspect="1"/>
          </p:cNvPicPr>
          <p:nvPr/>
        </p:nvPicPr>
        <p:blipFill rotWithShape="1">
          <a:blip r:embed="rId3"/>
          <a:srcRect t="4171" r="4657" b="9532"/>
          <a:stretch/>
        </p:blipFill>
        <p:spPr>
          <a:xfrm>
            <a:off x="1987464" y="535371"/>
            <a:ext cx="5499186" cy="5337970"/>
          </a:xfrm>
          <a:prstGeom prst="rect">
            <a:avLst/>
          </a:prstGeom>
          <a:effectLst>
            <a:outerShdw blurRad="50800" dir="14400000">
              <a:srgbClr val="000000">
                <a:alpha val="40000"/>
              </a:srgbClr>
            </a:outerShdw>
          </a:effectLst>
        </p:spPr>
      </p:pic>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21</a:t>
            </a:fld>
            <a:endParaRPr lang="en-US" dirty="0"/>
          </a:p>
        </p:txBody>
      </p:sp>
      <p:sp>
        <p:nvSpPr>
          <p:cNvPr id="15" name="TextBox 5"/>
          <p:cNvSpPr txBox="1">
            <a:spLocks noChangeArrowheads="1"/>
          </p:cNvSpPr>
          <p:nvPr/>
        </p:nvSpPr>
        <p:spPr bwMode="auto">
          <a:xfrm>
            <a:off x="5641068" y="6324628"/>
            <a:ext cx="2300818" cy="369332"/>
          </a:xfrm>
          <a:prstGeom prst="rect">
            <a:avLst/>
          </a:prstGeom>
          <a:noFill/>
          <a:ln w="9525">
            <a:noFill/>
            <a:miter lim="800000"/>
            <a:headEnd/>
            <a:tailEnd/>
          </a:ln>
        </p:spPr>
        <p:txBody>
          <a:bodyPr wrap="none">
            <a:prstTxWarp prst="textNoShape">
              <a:avLst/>
            </a:prstTxWarp>
            <a:spAutoFit/>
          </a:bodyPr>
          <a:lstStyle/>
          <a:p>
            <a:pPr algn="r"/>
            <a:r>
              <a:rPr lang="en-US" sz="1800"/>
              <a:t>© Clementi &amp; Terrill </a:t>
            </a:r>
          </a:p>
        </p:txBody>
      </p:sp>
    </p:spTree>
    <p:extLst>
      <p:ext uri="{BB962C8B-B14F-4D97-AF65-F5344CB8AC3E}">
        <p14:creationId xmlns:p14="http://schemas.microsoft.com/office/powerpoint/2010/main" val="16308492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558798" y="186275"/>
            <a:ext cx="8229600" cy="1066800"/>
          </a:xfrm>
        </p:spPr>
        <p:txBody>
          <a:bodyPr/>
          <a:lstStyle/>
          <a:p>
            <a:pPr eaLnBrk="1" hangingPunct="1"/>
            <a:r>
              <a:rPr lang="en-US" smtClean="0"/>
              <a:t>Mindset for Curriculum Design</a:t>
            </a:r>
          </a:p>
        </p:txBody>
      </p:sp>
      <p:sp>
        <p:nvSpPr>
          <p:cNvPr id="5" name="Footer Placeholder 4"/>
          <p:cNvSpPr>
            <a:spLocks noGrp="1"/>
          </p:cNvSpPr>
          <p:nvPr>
            <p:ph type="ftr" sz="quarter" idx="11"/>
          </p:nvPr>
        </p:nvSpPr>
        <p:spPr/>
        <p:txBody>
          <a:bodyPr/>
          <a:lstStyle/>
          <a:p>
            <a:r>
              <a:rPr lang="en-US"/>
              <a:t>Laura Terrill</a:t>
            </a:r>
          </a:p>
        </p:txBody>
      </p:sp>
      <p:sp>
        <p:nvSpPr>
          <p:cNvPr id="3" name="Content Placeholder 2"/>
          <p:cNvSpPr>
            <a:spLocks noGrp="1"/>
          </p:cNvSpPr>
          <p:nvPr>
            <p:ph sz="quarter" idx="1"/>
          </p:nvPr>
        </p:nvSpPr>
        <p:spPr>
          <a:xfrm>
            <a:off x="457200" y="1905000"/>
            <a:ext cx="8229600" cy="4324350"/>
          </a:xfrm>
        </p:spPr>
        <p:txBody>
          <a:bodyPr>
            <a:noAutofit/>
          </a:bodyPr>
          <a:lstStyle/>
          <a:p>
            <a:pPr marL="182880" indent="-365760" eaLnBrk="1" fontAlgn="auto" hangingPunct="1">
              <a:spcBef>
                <a:spcPts val="1200"/>
              </a:spcBef>
              <a:spcAft>
                <a:spcPts val="1200"/>
              </a:spcAft>
              <a:buFont typeface="Wingdings" charset="2"/>
              <a:buChar char="Ø"/>
              <a:defRPr/>
            </a:pPr>
            <a:r>
              <a:rPr lang="en-US" sz="2400" dirty="0" smtClean="0">
                <a:ea typeface="+mn-ea"/>
                <a:cs typeface="+mn-cs"/>
              </a:rPr>
              <a:t> Communicatively </a:t>
            </a:r>
            <a:r>
              <a:rPr lang="en-US" sz="2400" dirty="0">
                <a:ea typeface="+mn-ea"/>
                <a:cs typeface="+mn-cs"/>
              </a:rPr>
              <a:t>Purposeful: Building Toward </a:t>
            </a:r>
            <a:r>
              <a:rPr lang="en-US" sz="2400" dirty="0" smtClean="0">
                <a:ea typeface="+mn-ea"/>
                <a:cs typeface="+mn-cs"/>
              </a:rPr>
              <a:t>Proficiency</a:t>
            </a:r>
          </a:p>
          <a:p>
            <a:pPr marL="182880" indent="-365760" eaLnBrk="1" fontAlgn="auto" hangingPunct="1">
              <a:spcBef>
                <a:spcPts val="1200"/>
              </a:spcBef>
              <a:spcAft>
                <a:spcPts val="1200"/>
              </a:spcAft>
              <a:buFont typeface="Wingdings" charset="2"/>
              <a:buChar char="Ø"/>
              <a:defRPr/>
            </a:pPr>
            <a:r>
              <a:rPr lang="en-US" sz="2400" dirty="0">
                <a:ea typeface="+mn-ea"/>
                <a:cs typeface="+mn-cs"/>
              </a:rPr>
              <a:t> Culturally Focused: </a:t>
            </a:r>
            <a:r>
              <a:rPr lang="en-US" sz="2400" dirty="0" smtClean="0">
                <a:ea typeface="+mn-ea"/>
                <a:cs typeface="+mn-cs"/>
              </a:rPr>
              <a:t>Developing </a:t>
            </a:r>
            <a:r>
              <a:rPr lang="en-US" sz="2400" dirty="0" err="1" smtClean="0">
                <a:ea typeface="+mn-ea"/>
                <a:cs typeface="+mn-cs"/>
              </a:rPr>
              <a:t>Interculturality</a:t>
            </a:r>
            <a:endParaRPr lang="en-US" sz="2400" dirty="0">
              <a:ea typeface="+mn-ea"/>
              <a:cs typeface="+mn-cs"/>
            </a:endParaRPr>
          </a:p>
          <a:p>
            <a:pPr marL="182880" indent="-365760" eaLnBrk="1" fontAlgn="auto" hangingPunct="1">
              <a:spcBef>
                <a:spcPts val="1200"/>
              </a:spcBef>
              <a:spcAft>
                <a:spcPts val="1200"/>
              </a:spcAft>
              <a:buFont typeface="Wingdings" charset="2"/>
              <a:buChar char="Ø"/>
              <a:defRPr/>
            </a:pPr>
            <a:r>
              <a:rPr lang="en-US" sz="2400" dirty="0">
                <a:ea typeface="+mn-ea"/>
                <a:cs typeface="+mn-cs"/>
              </a:rPr>
              <a:t> Intrinsically Interesting: Relevant to Learners</a:t>
            </a:r>
          </a:p>
          <a:p>
            <a:pPr marL="182880" indent="-365760" eaLnBrk="1" fontAlgn="auto" hangingPunct="1">
              <a:spcBef>
                <a:spcPts val="1200"/>
              </a:spcBef>
              <a:spcAft>
                <a:spcPts val="1200"/>
              </a:spcAft>
              <a:buFont typeface="Wingdings" charset="2"/>
              <a:buChar char="Ø"/>
              <a:defRPr/>
            </a:pPr>
            <a:r>
              <a:rPr lang="en-US" sz="2400" dirty="0">
                <a:ea typeface="+mn-ea"/>
                <a:cs typeface="+mn-cs"/>
              </a:rPr>
              <a:t> Cognitively Engaging: </a:t>
            </a:r>
            <a:r>
              <a:rPr lang="en-US" sz="2400" dirty="0" smtClean="0">
                <a:ea typeface="+mn-ea"/>
                <a:cs typeface="+mn-cs"/>
              </a:rPr>
              <a:t>Requiring Critical Thinking Skills</a:t>
            </a:r>
            <a:endParaRPr lang="en-US" sz="2400" dirty="0">
              <a:ea typeface="+mn-ea"/>
              <a:cs typeface="+mn-cs"/>
            </a:endParaRPr>
          </a:p>
          <a:p>
            <a:pPr marL="182880" indent="-365760" eaLnBrk="1" fontAlgn="auto" hangingPunct="1">
              <a:spcBef>
                <a:spcPts val="1200"/>
              </a:spcBef>
              <a:spcAft>
                <a:spcPts val="1200"/>
              </a:spcAft>
              <a:buFont typeface="Wingdings" charset="2"/>
              <a:buChar char="Ø"/>
              <a:defRPr/>
            </a:pPr>
            <a:r>
              <a:rPr lang="en-US" sz="2400" dirty="0">
                <a:ea typeface="+mn-ea"/>
                <a:cs typeface="+mn-cs"/>
              </a:rPr>
              <a:t> Standards-Based: Reflecting Goals for Learning Languages</a:t>
            </a:r>
          </a:p>
          <a:p>
            <a:pPr marL="182880" indent="-365760" eaLnBrk="1" fontAlgn="auto" hangingPunct="1">
              <a:spcBef>
                <a:spcPts val="1200"/>
              </a:spcBef>
              <a:spcAft>
                <a:spcPts val="1200"/>
              </a:spcAft>
              <a:buClr>
                <a:schemeClr val="accent1">
                  <a:lumMod val="75000"/>
                </a:schemeClr>
              </a:buClr>
              <a:buFont typeface="Wingdings" charset="2"/>
              <a:buChar char="Ø"/>
              <a:defRPr/>
            </a:pPr>
            <a:endParaRPr lang="en-US" sz="2400" dirty="0">
              <a:ea typeface="+mn-ea"/>
              <a:cs typeface="+mn-cs"/>
            </a:endParaRPr>
          </a:p>
          <a:p>
            <a:pPr marL="0" indent="0" algn="r" eaLnBrk="1" fontAlgn="auto" hangingPunct="1">
              <a:spcAft>
                <a:spcPts val="0"/>
              </a:spcAft>
              <a:buClr>
                <a:schemeClr val="accent3"/>
              </a:buClr>
              <a:buFont typeface="Georgia" pitchFamily="-1" charset="0"/>
              <a:buNone/>
              <a:defRPr/>
            </a:pPr>
            <a:r>
              <a:rPr lang="en-US" sz="1800" dirty="0" smtClean="0">
                <a:ea typeface="+mn-ea"/>
                <a:cs typeface="+mn-cs"/>
              </a:rPr>
              <a:t>                                                                --Adapted from Helena Curtain</a:t>
            </a:r>
            <a:endParaRPr lang="en-US" sz="1800" dirty="0">
              <a:ea typeface="+mn-ea"/>
              <a:cs typeface="+mn-cs"/>
            </a:endParaRPr>
          </a:p>
        </p:txBody>
      </p:sp>
      <p:sp>
        <p:nvSpPr>
          <p:cNvPr id="2" name="Slide Number Placeholder 1"/>
          <p:cNvSpPr>
            <a:spLocks noGrp="1"/>
          </p:cNvSpPr>
          <p:nvPr>
            <p:ph type="sldNum" sz="quarter" idx="12"/>
          </p:nvPr>
        </p:nvSpPr>
        <p:spPr/>
        <p:txBody>
          <a:bodyPr/>
          <a:lstStyle/>
          <a:p>
            <a:fld id="{74C2F60E-34D8-DD42-93FD-7BD7AE432328}" type="slidenum">
              <a:rPr lang="en-US"/>
              <a:pPr/>
              <a:t>22</a:t>
            </a:fld>
            <a:endParaRPr lang="en-US"/>
          </a:p>
        </p:txBody>
      </p:sp>
    </p:spTree>
    <p:extLst>
      <p:ext uri="{BB962C8B-B14F-4D97-AF65-F5344CB8AC3E}">
        <p14:creationId xmlns:p14="http://schemas.microsoft.com/office/powerpoint/2010/main" val="463758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3"/>
          <p:cNvSpPr>
            <a:spLocks noGrp="1"/>
          </p:cNvSpPr>
          <p:nvPr>
            <p:ph type="title"/>
          </p:nvPr>
        </p:nvSpPr>
        <p:spPr/>
        <p:txBody>
          <a:bodyPr>
            <a:normAutofit/>
          </a:bodyPr>
          <a:lstStyle/>
          <a:p>
            <a:pPr algn="ctr" eaLnBrk="1" hangingPunct="1"/>
            <a:r>
              <a:rPr lang="en-US" sz="4000">
                <a:solidFill>
                  <a:schemeClr val="tx1"/>
                </a:solidFill>
                <a:ea typeface="ＭＳ Ｐゴシック" pitchFamily="-109" charset="-128"/>
                <a:cs typeface="ＭＳ Ｐゴシック" pitchFamily="-109" charset="-128"/>
              </a:rPr>
              <a:t>Backward Design</a:t>
            </a:r>
          </a:p>
        </p:txBody>
      </p:sp>
      <p:graphicFrame>
        <p:nvGraphicFramePr>
          <p:cNvPr id="6" name="Content Placeholder 5"/>
          <p:cNvGraphicFramePr>
            <a:graphicFrameLocks noGrp="1"/>
          </p:cNvGraphicFramePr>
          <p:nvPr>
            <p:ph idx="4294967295"/>
            <p:extLst/>
          </p:nvPr>
        </p:nvGraphicFramePr>
        <p:xfrm>
          <a:off x="457200" y="17526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Footer Placeholder 6"/>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6D22F896-40B5-4ADD-8801-0D06FADFA095}" type="slidenum">
              <a:rPr lang="en-US" dirty="0"/>
              <a:t>23</a:t>
            </a:fld>
            <a:endParaRPr lang="en-US" dirty="0"/>
          </a:p>
        </p:txBody>
      </p:sp>
    </p:spTree>
    <p:extLst>
      <p:ext uri="{BB962C8B-B14F-4D97-AF65-F5344CB8AC3E}">
        <p14:creationId xmlns:p14="http://schemas.microsoft.com/office/powerpoint/2010/main" val="9199524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195" y="342900"/>
            <a:ext cx="8248650" cy="1347789"/>
          </a:xfrm>
        </p:spPr>
        <p:txBody>
          <a:bodyPr>
            <a:normAutofit fontScale="90000"/>
          </a:bodyPr>
          <a:lstStyle/>
          <a:p>
            <a:r>
              <a:rPr lang="en-US" sz="3600"/>
              <a:t>Global Challenges: Schooling Around the World</a:t>
            </a:r>
            <a:r>
              <a:rPr lang="en-US"/>
              <a:t/>
            </a:r>
            <a:br>
              <a:rPr lang="en-US"/>
            </a:br>
            <a:r>
              <a:rPr lang="en-US" sz="2700"/>
              <a:t>What role does school play in our lives?</a:t>
            </a: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707" y="1849207"/>
            <a:ext cx="3105713" cy="2377440"/>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3342" y="1690689"/>
            <a:ext cx="2232962" cy="301752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55683" y="3622156"/>
            <a:ext cx="4297674" cy="283464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70354" y="4385166"/>
            <a:ext cx="2746907" cy="1828800"/>
          </a:xfrm>
          <a:prstGeom prst="rect">
            <a:avLst/>
          </a:prstGeom>
        </p:spPr>
      </p:pic>
      <p:pic>
        <p:nvPicPr>
          <p:cNvPr id="11" name="Picture 10" descr="HorarioGatos.png"/>
          <p:cNvPicPr>
            <a:picLocks noChangeAspect="1"/>
          </p:cNvPicPr>
          <p:nvPr/>
        </p:nvPicPr>
        <p:blipFill>
          <a:blip r:embed="rId6"/>
          <a:stretch>
            <a:fillRect/>
          </a:stretch>
        </p:blipFill>
        <p:spPr>
          <a:xfrm>
            <a:off x="301048" y="4070351"/>
            <a:ext cx="2934878" cy="2286000"/>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31820" y="1615960"/>
            <a:ext cx="2880360" cy="1920240"/>
          </a:xfrm>
          <a:prstGeom prst="rect">
            <a:avLst/>
          </a:prstGeom>
        </p:spPr>
      </p:pic>
    </p:spTree>
    <p:extLst>
      <p:ext uri="{BB962C8B-B14F-4D97-AF65-F5344CB8AC3E}">
        <p14:creationId xmlns:p14="http://schemas.microsoft.com/office/powerpoint/2010/main" val="721252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91100" y="342899"/>
            <a:ext cx="3524250" cy="863987"/>
          </a:xfrm>
          <a:solidFill>
            <a:schemeClr val="accent1"/>
          </a:solidFill>
        </p:spPr>
        <p:txBody>
          <a:bodyPr/>
          <a:lstStyle/>
          <a:p>
            <a:pPr algn="ctr"/>
            <a:r>
              <a:rPr lang="en-US"/>
              <a:t>Unit Overview</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4" name="Table 3"/>
          <p:cNvGraphicFramePr>
            <a:graphicFrameLocks noGrp="1"/>
          </p:cNvGraphicFramePr>
          <p:nvPr>
            <p:extLst>
              <p:ext uri="{D42A27DB-BD31-4B8C-83A1-F6EECF244321}">
                <p14:modId xmlns:p14="http://schemas.microsoft.com/office/powerpoint/2010/main" val="1326779981"/>
              </p:ext>
            </p:extLst>
          </p:nvPr>
        </p:nvGraphicFramePr>
        <p:xfrm>
          <a:off x="349977" y="342899"/>
          <a:ext cx="4375004" cy="3260874"/>
        </p:xfrm>
        <a:graphic>
          <a:graphicData uri="http://schemas.openxmlformats.org/drawingml/2006/table">
            <a:tbl>
              <a:tblPr firstRow="1" bandRow="1">
                <a:tableStyleId>{69CF1AB2-1976-4502-BF36-3FF5EA218861}</a:tableStyleId>
              </a:tblPr>
              <a:tblGrid>
                <a:gridCol w="1811687"/>
                <a:gridCol w="2563317"/>
              </a:tblGrid>
              <a:tr h="666751">
                <a:tc>
                  <a:txBody>
                    <a:bodyPr/>
                    <a:lstStyle/>
                    <a:p>
                      <a:r>
                        <a:rPr lang="en-US" sz="2000" b="0"/>
                        <a:t>Performance</a:t>
                      </a:r>
                      <a:r>
                        <a:rPr lang="en-US" sz="2000" b="0" baseline="0"/>
                        <a:t> Range</a:t>
                      </a:r>
                      <a:endParaRPr lang="en-US" sz="2000" b="0"/>
                    </a:p>
                  </a:txBody>
                  <a:tcPr anchor="ctr"/>
                </a:tc>
                <a:tc>
                  <a:txBody>
                    <a:bodyPr/>
                    <a:lstStyle/>
                    <a:p>
                      <a:r>
                        <a:rPr lang="en-US" sz="2000" b="0"/>
                        <a:t>Novice Range</a:t>
                      </a:r>
                    </a:p>
                  </a:txBody>
                  <a:tcPr anchor="ctr"/>
                </a:tc>
              </a:tr>
              <a:tr h="530907">
                <a:tc>
                  <a:txBody>
                    <a:bodyPr/>
                    <a:lstStyle/>
                    <a:p>
                      <a:r>
                        <a:rPr lang="en-US" sz="2000"/>
                        <a:t>Language</a:t>
                      </a:r>
                      <a:r>
                        <a:rPr lang="en-US" sz="2000" baseline="0"/>
                        <a:t> and Level</a:t>
                      </a:r>
                      <a:endParaRPr lang="en-US" sz="2000"/>
                    </a:p>
                  </a:txBody>
                  <a:tcPr anchor="ctr"/>
                </a:tc>
                <a:tc>
                  <a:txBody>
                    <a:bodyPr/>
                    <a:lstStyle/>
                    <a:p>
                      <a:r>
                        <a:rPr lang="en-US" sz="2000"/>
                        <a:t>Level 1</a:t>
                      </a:r>
                    </a:p>
                  </a:txBody>
                  <a:tcPr anchor="ctr"/>
                </a:tc>
              </a:tr>
              <a:tr h="564710">
                <a:tc>
                  <a:txBody>
                    <a:bodyPr/>
                    <a:lstStyle/>
                    <a:p>
                      <a:r>
                        <a:rPr lang="en-US" sz="2000"/>
                        <a:t>Theme</a:t>
                      </a:r>
                    </a:p>
                  </a:txBody>
                  <a:tcPr anchor="ctr"/>
                </a:tc>
                <a:tc>
                  <a:txBody>
                    <a:bodyPr/>
                    <a:lstStyle/>
                    <a:p>
                      <a:r>
                        <a:rPr lang="en-US" sz="2000"/>
                        <a:t>Global Challenges</a:t>
                      </a:r>
                    </a:p>
                  </a:txBody>
                  <a:tcPr anchor="ctr"/>
                </a:tc>
              </a:tr>
              <a:tr h="361258">
                <a:tc>
                  <a:txBody>
                    <a:bodyPr/>
                    <a:lstStyle/>
                    <a:p>
                      <a:r>
                        <a:rPr lang="en-US" sz="2000"/>
                        <a:t>Topic</a:t>
                      </a:r>
                    </a:p>
                  </a:txBody>
                  <a:tcPr anchor="ctr"/>
                </a:tc>
                <a:tc>
                  <a:txBody>
                    <a:bodyPr/>
                    <a:lstStyle/>
                    <a:p>
                      <a:r>
                        <a:rPr lang="en-US" sz="2000"/>
                        <a:t>School Days</a:t>
                      </a:r>
                    </a:p>
                  </a:txBody>
                  <a:tcPr anchor="ctr"/>
                </a:tc>
              </a:tr>
              <a:tr h="897844">
                <a:tc>
                  <a:txBody>
                    <a:bodyPr/>
                    <a:lstStyle/>
                    <a:p>
                      <a:r>
                        <a:rPr lang="en-US" sz="2000"/>
                        <a:t>Essential</a:t>
                      </a:r>
                      <a:r>
                        <a:rPr lang="en-US" sz="2000" baseline="0"/>
                        <a:t> Questions</a:t>
                      </a:r>
                      <a:endParaRPr lang="en-US" sz="2000"/>
                    </a:p>
                  </a:txBody>
                  <a:tcPr anchor="ctr"/>
                </a:tc>
                <a:tc>
                  <a:txBody>
                    <a:bodyPr/>
                    <a:lstStyle/>
                    <a:p>
                      <a:r>
                        <a:rPr lang="en-US" sz="2000"/>
                        <a:t>What role does school play in our lives?</a:t>
                      </a:r>
                    </a:p>
                  </a:txBody>
                  <a:tcPr anchor="ctr"/>
                </a:tc>
              </a:tr>
            </a:tbl>
          </a:graphicData>
        </a:graphic>
      </p:graphicFrame>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8741" y="1529029"/>
            <a:ext cx="2781935" cy="123825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396" y="4138454"/>
            <a:ext cx="4356100" cy="18669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25206" y="3295650"/>
            <a:ext cx="3789006" cy="2485588"/>
          </a:xfrm>
          <a:prstGeom prst="rect">
            <a:avLst/>
          </a:prstGeom>
        </p:spPr>
      </p:pic>
    </p:spTree>
    <p:extLst>
      <p:ext uri="{BB962C8B-B14F-4D97-AF65-F5344CB8AC3E}">
        <p14:creationId xmlns:p14="http://schemas.microsoft.com/office/powerpoint/2010/main" val="10279637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700"/>
              <a:t>Identity/Belonging: School Days</a:t>
            </a:r>
            <a:br>
              <a:rPr lang="en-US" sz="2700"/>
            </a:br>
            <a:r>
              <a:rPr lang="en-US" sz="2400"/>
              <a:t>What role does school play in our lives?</a:t>
            </a:r>
          </a:p>
        </p:txBody>
      </p:sp>
      <p:sp>
        <p:nvSpPr>
          <p:cNvPr id="3" name="Footer Placeholder 2"/>
          <p:cNvSpPr>
            <a:spLocks noGrp="1"/>
          </p:cNvSpPr>
          <p:nvPr>
            <p:ph type="ftr" sz="quarter" idx="11"/>
          </p:nvPr>
        </p:nvSpPr>
        <p:spPr/>
        <p:txBody>
          <a:bodyPr/>
          <a:lstStyle/>
          <a:p>
            <a:r>
              <a:rPr lang="en-US"/>
              <a:t>Laura Terrill</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4351" y="4403352"/>
            <a:ext cx="1932165" cy="1645920"/>
          </a:xfrm>
          <a:prstGeom prst="rect">
            <a:avLst/>
          </a:prstGeom>
        </p:spPr>
      </p:pic>
      <p:sp>
        <p:nvSpPr>
          <p:cNvPr id="5" name="TextBox 4"/>
          <p:cNvSpPr txBox="1"/>
          <p:nvPr/>
        </p:nvSpPr>
        <p:spPr>
          <a:xfrm>
            <a:off x="3725906" y="2014151"/>
            <a:ext cx="5037094" cy="4401205"/>
          </a:xfrm>
          <a:prstGeom prst="rect">
            <a:avLst/>
          </a:prstGeom>
          <a:solidFill>
            <a:schemeClr val="tx2">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000" b="1"/>
              <a:t>Unit Goals</a:t>
            </a:r>
          </a:p>
          <a:p>
            <a:r>
              <a:rPr lang="en-US" sz="2000" b="1"/>
              <a:t>Learners will be able to:</a:t>
            </a:r>
          </a:p>
          <a:p>
            <a:pPr marL="342900" indent="-342900">
              <a:buFont typeface="Arial" charset="0"/>
              <a:buChar char="•"/>
            </a:pPr>
            <a:r>
              <a:rPr lang="en-US" sz="2000"/>
              <a:t>Discuss their likes and dislikes with regard to school</a:t>
            </a:r>
          </a:p>
          <a:p>
            <a:pPr marL="342900" indent="-342900">
              <a:buFont typeface="Arial" charset="0"/>
              <a:buChar char="•"/>
            </a:pPr>
            <a:r>
              <a:rPr lang="en-US" sz="2000"/>
              <a:t>Comment on what they need to learn and what they do to learn</a:t>
            </a:r>
          </a:p>
          <a:p>
            <a:pPr marL="342900" indent="-342900">
              <a:buFont typeface="Arial" charset="0"/>
              <a:buChar char="•"/>
            </a:pPr>
            <a:r>
              <a:rPr lang="en-US" sz="2000"/>
              <a:t>Make comparisons between their school life and school life in the target culture</a:t>
            </a:r>
          </a:p>
          <a:p>
            <a:pPr marL="342900" indent="-342900">
              <a:buFont typeface="Arial" charset="0"/>
              <a:buChar char="•"/>
            </a:pPr>
            <a:r>
              <a:rPr lang="en-US" sz="2000"/>
              <a:t>Comment on the importance of school and who goes to school</a:t>
            </a:r>
          </a:p>
          <a:p>
            <a:pPr marL="342900" indent="-342900">
              <a:buFont typeface="Arial" charset="0"/>
              <a:buChar char="•"/>
            </a:pPr>
            <a:r>
              <a:rPr lang="en-US" sz="2000"/>
              <a:t>Comment on how children go to school and make comparisons to their lives</a:t>
            </a:r>
          </a:p>
          <a:p>
            <a:pPr marL="342900" indent="-342900">
              <a:buFont typeface="Arial" charset="0"/>
              <a:buChar char="•"/>
            </a:pPr>
            <a:r>
              <a:rPr lang="en-US" sz="2000"/>
              <a:t>Share information about their school with others</a:t>
            </a:r>
            <a:r>
              <a:rPr lang="en-US" sz="2000">
                <a:effectLst/>
              </a:rPr>
              <a:t> </a:t>
            </a:r>
            <a:endParaRPr lang="en-US" sz="2000"/>
          </a:p>
        </p:txBody>
      </p:sp>
      <p:pic>
        <p:nvPicPr>
          <p:cNvPr id="6" name="Content Placeholder 6" descr="Screen Shot 2015-03-21 at 10.33.10 AM.png"/>
          <p:cNvPicPr>
            <a:picLocks noChangeAspect="1"/>
          </p:cNvPicPr>
          <p:nvPr/>
        </p:nvPicPr>
        <p:blipFill>
          <a:blip r:embed="rId3"/>
          <a:stretch>
            <a:fillRect/>
          </a:stretch>
        </p:blipFill>
        <p:spPr>
          <a:xfrm>
            <a:off x="764351" y="1896876"/>
            <a:ext cx="1946190" cy="1828800"/>
          </a:xfrm>
          <a:prstGeom prst="rect">
            <a:avLst/>
          </a:prstGeom>
        </p:spPr>
      </p:pic>
    </p:spTree>
    <p:extLst>
      <p:ext uri="{BB962C8B-B14F-4D97-AF65-F5344CB8AC3E}">
        <p14:creationId xmlns:p14="http://schemas.microsoft.com/office/powerpoint/2010/main" val="47999939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08870" y="325464"/>
            <a:ext cx="8502655" cy="1079601"/>
          </a:xfrm>
          <a:solidFill>
            <a:schemeClr val="accent1"/>
          </a:solidFill>
        </p:spPr>
        <p:txBody>
          <a:bodyPr>
            <a:normAutofit/>
          </a:bodyPr>
          <a:lstStyle/>
          <a:p>
            <a:r>
              <a:rPr lang="en-US" sz="3600">
                <a:solidFill>
                  <a:schemeClr val="tx1"/>
                </a:solidFill>
                <a:ea typeface="ＭＳ Ｐゴシック" pitchFamily="-84" charset="-128"/>
                <a:cs typeface="ＭＳ Ｐゴシック" pitchFamily="-84" charset="-128"/>
              </a:rPr>
              <a:t>ACTFL Integrated Performance Assessment</a:t>
            </a:r>
          </a:p>
        </p:txBody>
      </p:sp>
      <p:sp>
        <p:nvSpPr>
          <p:cNvPr id="10" name="Footer Placeholder 9"/>
          <p:cNvSpPr>
            <a:spLocks noGrp="1"/>
          </p:cNvSpPr>
          <p:nvPr>
            <p:ph type="ftr" sz="quarter" idx="11"/>
          </p:nvPr>
        </p:nvSpPr>
        <p:spPr/>
        <p:txBody>
          <a:bodyPr/>
          <a:lstStyle/>
          <a:p>
            <a:r>
              <a:rPr lang="en-US"/>
              <a:t>Laura Terrill</a:t>
            </a:r>
          </a:p>
        </p:txBody>
      </p:sp>
      <p:sp>
        <p:nvSpPr>
          <p:cNvPr id="44035" name="Text Box 3"/>
          <p:cNvSpPr txBox="1">
            <a:spLocks noChangeArrowheads="1"/>
          </p:cNvSpPr>
          <p:nvPr/>
        </p:nvSpPr>
        <p:spPr bwMode="auto">
          <a:xfrm>
            <a:off x="1822922" y="1560513"/>
            <a:ext cx="5450531" cy="1938992"/>
          </a:xfrm>
          <a:prstGeom prst="rect">
            <a:avLst/>
          </a:prstGeom>
          <a:noFill/>
          <a:ln w="9525">
            <a:noFill/>
            <a:miter lim="800000"/>
            <a:headEnd/>
            <a:tailEnd/>
          </a:ln>
        </p:spPr>
        <p:txBody>
          <a:bodyPr wrap="none">
            <a:prstTxWarp prst="textNoShape">
              <a:avLst/>
            </a:prstTxWarp>
            <a:spAutoFit/>
          </a:bodyPr>
          <a:lstStyle/>
          <a:p>
            <a:pPr marL="457200" indent="-457200" algn="ctr">
              <a:buFont typeface="Arial" pitchFamily="-84" charset="0"/>
              <a:buNone/>
            </a:pPr>
            <a:r>
              <a:rPr lang="en-US" sz="2000" b="1">
                <a:solidFill>
                  <a:schemeClr val="accent6"/>
                </a:solidFill>
              </a:rPr>
              <a:t>Interpretive</a:t>
            </a:r>
          </a:p>
          <a:p>
            <a:pPr marL="457200" indent="-457200" algn="ctr">
              <a:buFont typeface="Arial" pitchFamily="-84" charset="0"/>
              <a:buNone/>
            </a:pPr>
            <a:r>
              <a:rPr lang="en-US" sz="2000"/>
              <a:t>Students listen to, read and / or view an authentic </a:t>
            </a:r>
          </a:p>
          <a:p>
            <a:pPr marL="457200" indent="-457200" algn="ctr">
              <a:buFont typeface="Arial" pitchFamily="-84" charset="0"/>
              <a:buNone/>
            </a:pPr>
            <a:r>
              <a:rPr lang="en-US" sz="2000"/>
              <a:t>text and answer information as well as </a:t>
            </a:r>
          </a:p>
          <a:p>
            <a:pPr marL="457200" indent="-457200" algn="ctr">
              <a:buFont typeface="Arial" pitchFamily="-84" charset="0"/>
              <a:buNone/>
            </a:pPr>
            <a:r>
              <a:rPr lang="en-US" sz="2000"/>
              <a:t>interpretive questions to assess comprehension.</a:t>
            </a:r>
          </a:p>
          <a:p>
            <a:pPr marL="457200" indent="-457200" algn="ctr">
              <a:buFont typeface="Arial" pitchFamily="-84" charset="0"/>
              <a:buNone/>
            </a:pPr>
            <a:r>
              <a:rPr lang="en-US" sz="2000"/>
              <a:t>The teacher provides students with feedback on </a:t>
            </a:r>
          </a:p>
          <a:p>
            <a:pPr marL="457200" indent="-457200" algn="ctr">
              <a:buFont typeface="Arial" pitchFamily="-84" charset="0"/>
              <a:buNone/>
            </a:pPr>
            <a:r>
              <a:rPr lang="en-US" sz="2000"/>
              <a:t>performance. </a:t>
            </a:r>
          </a:p>
        </p:txBody>
      </p:sp>
      <p:sp>
        <p:nvSpPr>
          <p:cNvPr id="44036" name="AutoShape 4"/>
          <p:cNvSpPr>
            <a:spLocks noChangeArrowheads="1"/>
          </p:cNvSpPr>
          <p:nvPr/>
        </p:nvSpPr>
        <p:spPr bwMode="auto">
          <a:xfrm>
            <a:off x="7924800" y="2438400"/>
            <a:ext cx="733425" cy="1214438"/>
          </a:xfrm>
          <a:prstGeom prst="curvedLeftArrow">
            <a:avLst>
              <a:gd name="adj1" fmla="val 33117"/>
              <a:gd name="adj2" fmla="val 66234"/>
              <a:gd name="adj3" fmla="val 3333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4037" name="Text Box 5"/>
          <p:cNvSpPr txBox="1">
            <a:spLocks noChangeArrowheads="1"/>
          </p:cNvSpPr>
          <p:nvPr/>
        </p:nvSpPr>
        <p:spPr bwMode="auto">
          <a:xfrm>
            <a:off x="4953000" y="3886200"/>
            <a:ext cx="3581400" cy="1938338"/>
          </a:xfrm>
          <a:prstGeom prst="rect">
            <a:avLst/>
          </a:prstGeom>
          <a:noFill/>
          <a:ln w="9525">
            <a:noFill/>
            <a:miter lim="800000"/>
            <a:headEnd/>
            <a:tailEnd/>
          </a:ln>
        </p:spPr>
        <p:txBody>
          <a:bodyPr>
            <a:prstTxWarp prst="textNoShape">
              <a:avLst/>
            </a:prstTxWarp>
            <a:spAutoFit/>
          </a:bodyPr>
          <a:lstStyle/>
          <a:p>
            <a:pPr algn="ctr"/>
            <a:r>
              <a:rPr lang="en-US" sz="2000" b="1">
                <a:solidFill>
                  <a:schemeClr val="accent6"/>
                </a:solidFill>
              </a:rPr>
              <a:t>Interpersonal</a:t>
            </a:r>
          </a:p>
          <a:p>
            <a:pPr algn="ctr"/>
            <a:r>
              <a:rPr lang="en-US" sz="2000"/>
              <a:t>After receiving feedback students engage in communication about a particular topic which relates to the interpretive text. </a:t>
            </a:r>
          </a:p>
        </p:txBody>
      </p:sp>
      <p:sp>
        <p:nvSpPr>
          <p:cNvPr id="44038" name="Text Box 7"/>
          <p:cNvSpPr txBox="1">
            <a:spLocks noChangeArrowheads="1"/>
          </p:cNvSpPr>
          <p:nvPr/>
        </p:nvSpPr>
        <p:spPr bwMode="auto">
          <a:xfrm>
            <a:off x="228600" y="3810000"/>
            <a:ext cx="4343400" cy="2246769"/>
          </a:xfrm>
          <a:prstGeom prst="rect">
            <a:avLst/>
          </a:prstGeom>
          <a:noFill/>
          <a:ln w="9525">
            <a:noFill/>
            <a:miter lim="800000"/>
            <a:headEnd/>
            <a:tailEnd/>
          </a:ln>
        </p:spPr>
        <p:txBody>
          <a:bodyPr>
            <a:prstTxWarp prst="textNoShape">
              <a:avLst/>
            </a:prstTxWarp>
            <a:spAutoFit/>
          </a:bodyPr>
          <a:lstStyle/>
          <a:p>
            <a:pPr algn="ctr"/>
            <a:r>
              <a:rPr lang="en-US" sz="2000" b="1">
                <a:solidFill>
                  <a:schemeClr val="accent6"/>
                </a:solidFill>
              </a:rPr>
              <a:t>Presentational</a:t>
            </a:r>
          </a:p>
          <a:p>
            <a:pPr algn="ctr"/>
            <a:r>
              <a:rPr lang="en-US" sz="2000"/>
              <a:t>Students engage in the presentational mode by sharing their research/ideas/opinions. Samples presentational formats: speeches, drama, skits, radio broadcasts, posters, brochures, essays, websites, etc. </a:t>
            </a:r>
          </a:p>
        </p:txBody>
      </p:sp>
      <p:sp>
        <p:nvSpPr>
          <p:cNvPr id="11" name="Curved Right Arrow 10"/>
          <p:cNvSpPr/>
          <p:nvPr/>
        </p:nvSpPr>
        <p:spPr>
          <a:xfrm rot="16200000">
            <a:off x="4480388" y="5501812"/>
            <a:ext cx="776059" cy="1507236"/>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4" name="Curved Right Arrow 13"/>
          <p:cNvSpPr/>
          <p:nvPr/>
        </p:nvSpPr>
        <p:spPr>
          <a:xfrm>
            <a:off x="609600" y="2438400"/>
            <a:ext cx="731520" cy="121615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2" name="Slide Number Placeholder 1"/>
          <p:cNvSpPr>
            <a:spLocks noGrp="1"/>
          </p:cNvSpPr>
          <p:nvPr>
            <p:ph type="sldNum" sz="quarter" idx="12"/>
          </p:nvPr>
        </p:nvSpPr>
        <p:spPr/>
        <p:txBody>
          <a:bodyPr/>
          <a:lstStyle/>
          <a:p>
            <a:fld id="{6D22F896-40B5-4ADD-8801-0D06FADFA095}" type="slidenum">
              <a:rPr lang="en-US" dirty="0"/>
              <a:t>27</a:t>
            </a:fld>
            <a:endParaRPr lang="en-US" dirty="0"/>
          </a:p>
        </p:txBody>
      </p:sp>
    </p:spTree>
    <p:extLst>
      <p:ext uri="{BB962C8B-B14F-4D97-AF65-F5344CB8AC3E}">
        <p14:creationId xmlns:p14="http://schemas.microsoft.com/office/powerpoint/2010/main" val="92724566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228600"/>
            <a:ext cx="8953500" cy="990600"/>
          </a:xfrm>
        </p:spPr>
        <p:txBody>
          <a:bodyPr>
            <a:normAutofit fontScale="90000"/>
          </a:bodyPr>
          <a:lstStyle/>
          <a:p>
            <a:r>
              <a:rPr lang="en-US" sz="4000">
                <a:solidFill>
                  <a:schemeClr val="accent4">
                    <a:lumMod val="20000"/>
                    <a:lumOff val="80000"/>
                  </a:schemeClr>
                </a:solidFill>
              </a:rPr>
              <a:t>Identity/Belonging: School Days</a:t>
            </a:r>
            <a:br>
              <a:rPr lang="en-US" sz="4000">
                <a:solidFill>
                  <a:schemeClr val="accent4">
                    <a:lumMod val="20000"/>
                    <a:lumOff val="80000"/>
                  </a:schemeClr>
                </a:solidFill>
              </a:rPr>
            </a:br>
            <a:r>
              <a:rPr lang="en-US" sz="2700">
                <a:solidFill>
                  <a:schemeClr val="accent4">
                    <a:lumMod val="20000"/>
                    <a:lumOff val="80000"/>
                  </a:schemeClr>
                </a:solidFill>
              </a:rPr>
              <a:t>What role does school play in our lives?</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5" name="Content Placeholder 4"/>
          <p:cNvGraphicFramePr>
            <a:graphicFrameLocks noGrp="1"/>
          </p:cNvGraphicFramePr>
          <p:nvPr>
            <p:ph sz="quarter" idx="1"/>
            <p:extLst/>
          </p:nvPr>
        </p:nvGraphicFramePr>
        <p:xfrm>
          <a:off x="190500" y="1219200"/>
          <a:ext cx="8575674" cy="2133600"/>
        </p:xfrm>
        <a:graphic>
          <a:graphicData uri="http://schemas.openxmlformats.org/drawingml/2006/table">
            <a:tbl>
              <a:tblPr firstRow="1" bandRow="1">
                <a:tableStyleId>{5C22544A-7EE6-4342-B048-85BDC9FD1C3A}</a:tableStyleId>
              </a:tblPr>
              <a:tblGrid>
                <a:gridCol w="2858558"/>
                <a:gridCol w="2858558"/>
                <a:gridCol w="2858558"/>
              </a:tblGrid>
              <a:tr h="370840">
                <a:tc>
                  <a:txBody>
                    <a:bodyPr/>
                    <a:lstStyle/>
                    <a:p>
                      <a:pPr algn="ctr"/>
                      <a:r>
                        <a:rPr lang="en-US" sz="2000" u="sng" dirty="0" smtClean="0">
                          <a:solidFill>
                            <a:schemeClr val="bg1"/>
                          </a:solidFill>
                        </a:rPr>
                        <a:t>Interpretive Mode</a:t>
                      </a:r>
                    </a:p>
                    <a:p>
                      <a:pPr lvl="0"/>
                      <a:r>
                        <a:rPr kumimoji="0" lang="en-US" sz="2000" b="0" kern="1200">
                          <a:solidFill>
                            <a:schemeClr val="bg1"/>
                          </a:solidFill>
                          <a:effectLst/>
                          <a:latin typeface="+mn-lt"/>
                          <a:ea typeface="+mn-ea"/>
                          <a:cs typeface="+mn-cs"/>
                        </a:rPr>
                        <a:t>Read school schedules from other countries and draw conclusions about similarities and differences.</a:t>
                      </a:r>
                    </a:p>
                    <a:p>
                      <a:endParaRPr lang="en-US" sz="1400" b="0" u="sng" dirty="0" smtClean="0">
                        <a:solidFill>
                          <a:schemeClr val="bg1"/>
                        </a:solidFill>
                      </a:endParaRPr>
                    </a:p>
                  </a:txBody>
                  <a:tcPr>
                    <a:solidFill>
                      <a:schemeClr val="accent1">
                        <a:lumMod val="20000"/>
                        <a:lumOff val="80000"/>
                      </a:schemeClr>
                    </a:solidFill>
                  </a:tcPr>
                </a:tc>
                <a:tc>
                  <a:txBody>
                    <a:bodyPr/>
                    <a:lstStyle/>
                    <a:p>
                      <a:pPr algn="ctr"/>
                      <a:r>
                        <a:rPr lang="en-US" sz="2000" u="sng" dirty="0" smtClean="0">
                          <a:solidFill>
                            <a:schemeClr val="bg1"/>
                          </a:solidFill>
                        </a:rPr>
                        <a:t>Interpretive M</a:t>
                      </a:r>
                      <a:r>
                        <a:rPr lang="en-US" sz="1400" u="sng" dirty="0" smtClean="0">
                          <a:solidFill>
                            <a:schemeClr val="bg1"/>
                          </a:solidFill>
                        </a:rPr>
                        <a:t>ode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kern="1200">
                          <a:solidFill>
                            <a:schemeClr val="bg1"/>
                          </a:solidFill>
                          <a:effectLst/>
                          <a:latin typeface="+mn-lt"/>
                          <a:ea typeface="+mn-ea"/>
                          <a:cs typeface="+mn-cs"/>
                        </a:rPr>
                        <a:t>Read ads or lists about school supplies and indicate what is needed.</a:t>
                      </a:r>
                    </a:p>
                    <a:p>
                      <a:pPr algn="ctr"/>
                      <a:endParaRPr lang="en-US" sz="1400" u="sng" dirty="0" smtClean="0">
                        <a:solidFill>
                          <a:schemeClr val="bg1"/>
                        </a:solidFill>
                      </a:endParaRPr>
                    </a:p>
                  </a:txBody>
                  <a:tcPr>
                    <a:solidFill>
                      <a:schemeClr val="accent1">
                        <a:lumMod val="20000"/>
                        <a:lumOff val="80000"/>
                      </a:schemeClr>
                    </a:solidFill>
                  </a:tcPr>
                </a:tc>
                <a:tc>
                  <a:txBody>
                    <a:bodyPr/>
                    <a:lstStyle/>
                    <a:p>
                      <a:pPr algn="ctr"/>
                      <a:r>
                        <a:rPr lang="en-US" sz="2000" u="sng" dirty="0" smtClean="0">
                          <a:solidFill>
                            <a:schemeClr val="bg1"/>
                          </a:solidFill>
                        </a:rPr>
                        <a:t>Interpretive Mode</a:t>
                      </a:r>
                    </a:p>
                    <a:p>
                      <a:pPr algn="l"/>
                      <a:r>
                        <a:rPr kumimoji="0" lang="en-US" sz="2000" b="0" kern="1200">
                          <a:solidFill>
                            <a:schemeClr val="bg1"/>
                          </a:solidFill>
                          <a:effectLst/>
                          <a:latin typeface="+mn-lt"/>
                          <a:ea typeface="+mn-ea"/>
                          <a:cs typeface="+mn-cs"/>
                        </a:rPr>
                        <a:t>Listen as individuals give their opinions about information related to school and demonstrate comprehension.</a:t>
                      </a:r>
                      <a:endParaRPr lang="en-US" sz="2000" u="sng" dirty="0" smtClean="0">
                        <a:solidFill>
                          <a:schemeClr val="bg1"/>
                        </a:solidFill>
                      </a:endParaRPr>
                    </a:p>
                  </a:txBody>
                  <a:tcPr>
                    <a:solidFill>
                      <a:schemeClr val="accent1">
                        <a:lumMod val="20000"/>
                        <a:lumOff val="80000"/>
                      </a:schemeClr>
                    </a:solidFill>
                  </a:tcPr>
                </a:tc>
              </a:tr>
            </a:tbl>
          </a:graphicData>
        </a:graphic>
      </p:graphicFrame>
      <p:graphicFrame>
        <p:nvGraphicFramePr>
          <p:cNvPr id="6" name="Table 5"/>
          <p:cNvGraphicFramePr>
            <a:graphicFrameLocks noGrp="1"/>
          </p:cNvGraphicFramePr>
          <p:nvPr>
            <p:extLst/>
          </p:nvPr>
        </p:nvGraphicFramePr>
        <p:xfrm>
          <a:off x="181706" y="4078742"/>
          <a:ext cx="8584468" cy="2529840"/>
        </p:xfrm>
        <a:graphic>
          <a:graphicData uri="http://schemas.openxmlformats.org/drawingml/2006/table">
            <a:tbl>
              <a:tblPr firstRow="1" bandRow="1">
                <a:tableStyleId>{5C22544A-7EE6-4342-B048-85BDC9FD1C3A}</a:tableStyleId>
              </a:tblPr>
              <a:tblGrid>
                <a:gridCol w="4027079"/>
                <a:gridCol w="4557389"/>
              </a:tblGrid>
              <a:tr h="2036394">
                <a:tc>
                  <a:txBody>
                    <a:bodyPr/>
                    <a:lstStyle/>
                    <a:p>
                      <a:pPr algn="ctr"/>
                      <a:r>
                        <a:rPr lang="en-US" sz="2000" u="sng" kern="1200" dirty="0" smtClean="0">
                          <a:solidFill>
                            <a:schemeClr val="bg1"/>
                          </a:solidFill>
                          <a:effectLst/>
                        </a:rPr>
                        <a:t>Presentational Mode</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0" kern="1200">
                          <a:solidFill>
                            <a:schemeClr val="bg1"/>
                          </a:solidFill>
                          <a:effectLst/>
                          <a:latin typeface="+mn-lt"/>
                          <a:ea typeface="+mn-ea"/>
                          <a:cs typeface="+mn-cs"/>
                        </a:rPr>
                        <a:t>Create a multi-media presentation that will introduce your school to other Spanish speakers. </a:t>
                      </a:r>
                    </a:p>
                    <a:p>
                      <a:pPr algn="ctr"/>
                      <a:endParaRPr lang="en-US" sz="1800" u="sng" kern="1200" dirty="0" smtClean="0">
                        <a:solidFill>
                          <a:schemeClr val="bg1"/>
                        </a:solidFill>
                        <a:effectLst/>
                      </a:endParaRPr>
                    </a:p>
                    <a:p>
                      <a:pPr algn="ctr"/>
                      <a:endParaRPr lang="en-US" sz="1800" u="sng" kern="1200" dirty="0" smtClean="0">
                        <a:solidFill>
                          <a:schemeClr val="bg1"/>
                        </a:solidFill>
                        <a:effectLst/>
                      </a:endParaRPr>
                    </a:p>
                  </a:txBody>
                  <a:tcPr>
                    <a:solidFill>
                      <a:schemeClr val="accent1">
                        <a:lumMod val="20000"/>
                        <a:lumOff val="80000"/>
                      </a:schemeClr>
                    </a:solidFill>
                  </a:tcPr>
                </a:tc>
                <a:tc>
                  <a:txBody>
                    <a:bodyPr/>
                    <a:lstStyle/>
                    <a:p>
                      <a:pPr algn="ctr"/>
                      <a:r>
                        <a:rPr lang="en-US" sz="2000" u="sng" kern="1200" dirty="0" smtClean="0">
                          <a:solidFill>
                            <a:schemeClr val="bg1"/>
                          </a:solidFill>
                          <a:effectLst/>
                        </a:rPr>
                        <a:t>Interpersonal Mode</a:t>
                      </a:r>
                    </a:p>
                    <a:p>
                      <a:pPr algn="l"/>
                      <a:r>
                        <a:rPr kumimoji="0" lang="en-US" sz="2000" b="0" kern="1200">
                          <a:solidFill>
                            <a:schemeClr val="bg1"/>
                          </a:solidFill>
                          <a:effectLst/>
                          <a:latin typeface="+mn-lt"/>
                          <a:ea typeface="+mn-ea"/>
                          <a:cs typeface="+mn-cs"/>
                        </a:rPr>
                        <a:t>Have a conversation where you discuss school and education. Comment on what you like and don’t like about your school and make comparisons to other schools in other countries. Give your opinion about why education is or is not important.</a:t>
                      </a:r>
                      <a:endParaRPr lang="en-US" sz="2000" u="sng" kern="1200" dirty="0" smtClean="0">
                        <a:solidFill>
                          <a:schemeClr val="bg1"/>
                        </a:solidFill>
                        <a:effectLst/>
                      </a:endParaRPr>
                    </a:p>
                  </a:txBody>
                  <a:tcPr>
                    <a:solidFill>
                      <a:schemeClr val="accent1">
                        <a:lumMod val="20000"/>
                        <a:lumOff val="80000"/>
                      </a:schemeClr>
                    </a:solidFill>
                  </a:tcPr>
                </a:tc>
              </a:tr>
            </a:tbl>
          </a:graphicData>
        </a:graphic>
      </p:graphicFrame>
      <p:sp>
        <p:nvSpPr>
          <p:cNvPr id="8" name="TextBox 7"/>
          <p:cNvSpPr txBox="1"/>
          <p:nvPr/>
        </p:nvSpPr>
        <p:spPr>
          <a:xfrm>
            <a:off x="627572" y="3300273"/>
            <a:ext cx="7692736" cy="8309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sz="2400" b="1" dirty="0"/>
              <a:t>Creativity – Collaboration – </a:t>
            </a:r>
          </a:p>
          <a:p>
            <a:pPr algn="ctr"/>
            <a:r>
              <a:rPr lang="en-US" sz="2400" b="1" dirty="0"/>
              <a:t>Critical Thinking - Communication</a:t>
            </a:r>
          </a:p>
        </p:txBody>
      </p:sp>
    </p:spTree>
    <p:extLst>
      <p:ext uri="{BB962C8B-B14F-4D97-AF65-F5344CB8AC3E}">
        <p14:creationId xmlns:p14="http://schemas.microsoft.com/office/powerpoint/2010/main" val="140132086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107213"/>
          </a:xfrm>
          <a:solidFill>
            <a:schemeClr val="accent1"/>
          </a:solidFill>
        </p:spPr>
        <p:txBody>
          <a:bodyPr/>
          <a:lstStyle/>
          <a:p>
            <a:pPr algn="ctr"/>
            <a:r>
              <a:rPr lang="en-US">
                <a:solidFill>
                  <a:schemeClr val="tx1"/>
                </a:solidFill>
              </a:rPr>
              <a:t>Performance Based Assessment</a:t>
            </a:r>
          </a:p>
        </p:txBody>
      </p:sp>
      <p:sp>
        <p:nvSpPr>
          <p:cNvPr id="3" name="Footer Placeholder 2"/>
          <p:cNvSpPr>
            <a:spLocks noGrp="1"/>
          </p:cNvSpPr>
          <p:nvPr>
            <p:ph type="ftr" sz="quarter" idx="11"/>
          </p:nvPr>
        </p:nvSpPr>
        <p:spPr/>
        <p:txBody>
          <a:bodyPr/>
          <a:lstStyle/>
          <a:p>
            <a:r>
              <a:rPr lang="en-US"/>
              <a:t>Laura Terrill</a:t>
            </a:r>
          </a:p>
        </p:txBody>
      </p:sp>
      <p:sp>
        <p:nvSpPr>
          <p:cNvPr id="4" name="Content Placeholder 3"/>
          <p:cNvSpPr>
            <a:spLocks noGrp="1"/>
          </p:cNvSpPr>
          <p:nvPr>
            <p:ph sz="quarter" idx="1"/>
          </p:nvPr>
        </p:nvSpPr>
        <p:spPr>
          <a:xfrm>
            <a:off x="428326" y="1825625"/>
            <a:ext cx="8087024" cy="4530726"/>
          </a:xfrm>
        </p:spPr>
        <p:txBody>
          <a:bodyPr>
            <a:normAutofit/>
          </a:bodyPr>
          <a:lstStyle/>
          <a:p>
            <a:pPr marL="182880" indent="-182880">
              <a:lnSpc>
                <a:spcPct val="100000"/>
              </a:lnSpc>
              <a:spcBef>
                <a:spcPts val="600"/>
              </a:spcBef>
              <a:spcAft>
                <a:spcPts val="600"/>
              </a:spcAft>
            </a:pPr>
            <a:r>
              <a:rPr lang="en-US" sz="2800">
                <a:solidFill>
                  <a:schemeClr val="tx1"/>
                </a:solidFill>
              </a:rPr>
              <a:t>Do the tasks address the major goals of the unit?</a:t>
            </a:r>
          </a:p>
          <a:p>
            <a:pPr marL="182880" indent="-182880">
              <a:lnSpc>
                <a:spcPct val="100000"/>
              </a:lnSpc>
              <a:spcBef>
                <a:spcPts val="600"/>
              </a:spcBef>
              <a:spcAft>
                <a:spcPts val="600"/>
              </a:spcAft>
            </a:pPr>
            <a:r>
              <a:rPr lang="en-US" sz="2800">
                <a:solidFill>
                  <a:schemeClr val="tx1"/>
                </a:solidFill>
              </a:rPr>
              <a:t>Do the tasks match the targeted performance level? </a:t>
            </a:r>
          </a:p>
          <a:p>
            <a:pPr marL="182880" indent="-182880">
              <a:lnSpc>
                <a:spcPct val="100000"/>
              </a:lnSpc>
              <a:spcBef>
                <a:spcPts val="600"/>
              </a:spcBef>
              <a:spcAft>
                <a:spcPts val="600"/>
              </a:spcAft>
            </a:pPr>
            <a:r>
              <a:rPr lang="en-US" sz="2800">
                <a:solidFill>
                  <a:schemeClr val="tx1"/>
                </a:solidFill>
              </a:rPr>
              <a:t>Do they address the essential question?</a:t>
            </a:r>
          </a:p>
          <a:p>
            <a:pPr marL="182880" indent="-182880">
              <a:lnSpc>
                <a:spcPct val="100000"/>
              </a:lnSpc>
              <a:spcBef>
                <a:spcPts val="600"/>
              </a:spcBef>
              <a:spcAft>
                <a:spcPts val="600"/>
              </a:spcAft>
            </a:pPr>
            <a:r>
              <a:rPr lang="en-US" sz="2800">
                <a:solidFill>
                  <a:schemeClr val="tx1"/>
                </a:solidFill>
              </a:rPr>
              <a:t>Are they real-world tasks that allow for transfer? </a:t>
            </a:r>
          </a:p>
          <a:p>
            <a:pPr marL="182880" indent="-182880">
              <a:lnSpc>
                <a:spcPct val="100000"/>
              </a:lnSpc>
              <a:spcBef>
                <a:spcPts val="600"/>
              </a:spcBef>
              <a:spcAft>
                <a:spcPts val="600"/>
              </a:spcAft>
            </a:pPr>
            <a:r>
              <a:rPr lang="en-US" sz="2800">
                <a:solidFill>
                  <a:schemeClr val="tx1"/>
                </a:solidFill>
              </a:rPr>
              <a:t>Do they address ”future ready” skills — communication, collaboration, creativity and innovation and critical thinking and problem solving?</a:t>
            </a:r>
          </a:p>
        </p:txBody>
      </p:sp>
      <p:sp>
        <p:nvSpPr>
          <p:cNvPr id="5" name="Slide Number Placeholder 4"/>
          <p:cNvSpPr>
            <a:spLocks noGrp="1"/>
          </p:cNvSpPr>
          <p:nvPr>
            <p:ph type="sldNum" sz="quarter" idx="12"/>
          </p:nvPr>
        </p:nvSpPr>
        <p:spPr/>
        <p:txBody>
          <a:bodyPr/>
          <a:lstStyle/>
          <a:p>
            <a:fld id="{6D22F896-40B5-4ADD-8801-0D06FADFA095}" type="slidenum">
              <a:rPr lang="en-US" dirty="0"/>
              <a:t>29</a:t>
            </a:fld>
            <a:endParaRPr lang="en-US" dirty="0"/>
          </a:p>
        </p:txBody>
      </p:sp>
    </p:spTree>
    <p:extLst>
      <p:ext uri="{BB962C8B-B14F-4D97-AF65-F5344CB8AC3E}">
        <p14:creationId xmlns:p14="http://schemas.microsoft.com/office/powerpoint/2010/main" val="1237731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a:t>Laura Terrill</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9222826" cy="6858000"/>
          </a:xfrm>
          <a:prstGeom prst="rect">
            <a:avLst/>
          </a:prstGeom>
        </p:spPr>
      </p:pic>
      <p:sp>
        <p:nvSpPr>
          <p:cNvPr id="5" name="Slide Number Placeholder 4"/>
          <p:cNvSpPr>
            <a:spLocks noGrp="1"/>
          </p:cNvSpPr>
          <p:nvPr>
            <p:ph type="sldNum" sz="quarter" idx="12"/>
          </p:nvPr>
        </p:nvSpPr>
        <p:spPr/>
        <p:txBody>
          <a:bodyPr/>
          <a:lstStyle/>
          <a:p>
            <a:fld id="{74C2F60E-34D8-DD42-93FD-7BD7AE432328}" type="slidenum">
              <a:rPr lang="en-US"/>
              <a:pPr/>
              <a:t>3</a:t>
            </a:fld>
            <a:endParaRPr lang="en-US"/>
          </a:p>
        </p:txBody>
      </p:sp>
    </p:spTree>
    <p:extLst>
      <p:ext uri="{BB962C8B-B14F-4D97-AF65-F5344CB8AC3E}">
        <p14:creationId xmlns:p14="http://schemas.microsoft.com/office/powerpoint/2010/main" val="17481406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nchor="ctr"/>
          <a:lstStyle/>
          <a:p>
            <a:r>
              <a:rPr lang="en-US" dirty="0">
                <a:solidFill>
                  <a:schemeClr val="accent4">
                    <a:lumMod val="20000"/>
                    <a:lumOff val="80000"/>
                  </a:schemeClr>
                </a:solidFill>
              </a:rPr>
              <a:t>What about discrete point skills?</a:t>
            </a:r>
          </a:p>
        </p:txBody>
      </p:sp>
      <p:sp>
        <p:nvSpPr>
          <p:cNvPr id="3" name="Footer Placeholder 2"/>
          <p:cNvSpPr>
            <a:spLocks noGrp="1"/>
          </p:cNvSpPr>
          <p:nvPr>
            <p:ph type="ftr" sz="quarter" idx="11"/>
          </p:nvPr>
        </p:nvSpPr>
        <p:spPr/>
        <p:txBody>
          <a:bodyPr/>
          <a:lstStyle/>
          <a:p>
            <a:r>
              <a:rPr lang="en-US" dirty="0"/>
              <a:t>Laura Terrill</a:t>
            </a:r>
          </a:p>
        </p:txBody>
      </p:sp>
      <p:pic>
        <p:nvPicPr>
          <p:cNvPr id="5" name="Picture 4" descr="assessment.png"/>
          <p:cNvPicPr>
            <a:picLocks noChangeAspect="1"/>
          </p:cNvPicPr>
          <p:nvPr/>
        </p:nvPicPr>
        <p:blipFill>
          <a:blip r:embed="rId2"/>
          <a:stretch>
            <a:fillRect/>
          </a:stretch>
        </p:blipFill>
        <p:spPr>
          <a:xfrm>
            <a:off x="1817688" y="1677186"/>
            <a:ext cx="5505450" cy="4572000"/>
          </a:xfrm>
          <a:prstGeom prst="rect">
            <a:avLst/>
          </a:prstGeom>
        </p:spPr>
      </p:pic>
    </p:spTree>
    <p:extLst>
      <p:ext uri="{BB962C8B-B14F-4D97-AF65-F5344CB8AC3E}">
        <p14:creationId xmlns:p14="http://schemas.microsoft.com/office/powerpoint/2010/main" val="9633549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4">
                    <a:lumMod val="20000"/>
                    <a:lumOff val="80000"/>
                  </a:schemeClr>
                </a:solidFill>
              </a:rPr>
              <a:t>Vocabulary “Quizzes”</a:t>
            </a:r>
          </a:p>
        </p:txBody>
      </p:sp>
      <p:sp>
        <p:nvSpPr>
          <p:cNvPr id="3" name="Footer Placeholder 2"/>
          <p:cNvSpPr>
            <a:spLocks noGrp="1"/>
          </p:cNvSpPr>
          <p:nvPr>
            <p:ph type="ftr" sz="quarter" idx="11"/>
          </p:nvPr>
        </p:nvSpPr>
        <p:spPr/>
        <p:txBody>
          <a:bodyPr/>
          <a:lstStyle/>
          <a:p>
            <a:r>
              <a:rPr lang="en-US" dirty="0"/>
              <a:t>Laura Terrill</a:t>
            </a:r>
          </a:p>
        </p:txBody>
      </p:sp>
      <p:sp>
        <p:nvSpPr>
          <p:cNvPr id="5" name="Content Placeholder 4"/>
          <p:cNvSpPr>
            <a:spLocks noGrp="1"/>
          </p:cNvSpPr>
          <p:nvPr>
            <p:ph sz="quarter" idx="1"/>
          </p:nvPr>
        </p:nvSpPr>
        <p:spPr/>
        <p:txBody>
          <a:bodyPr>
            <a:noAutofit/>
          </a:bodyPr>
          <a:lstStyle/>
          <a:p>
            <a:pPr marL="274320" indent="-274320">
              <a:spcBef>
                <a:spcPts val="0"/>
              </a:spcBef>
            </a:pPr>
            <a:r>
              <a:rPr lang="en-US" sz="2400" dirty="0"/>
              <a:t>Create a sense of personal challenge. </a:t>
            </a:r>
          </a:p>
          <a:p>
            <a:pPr marL="274320" indent="-274320">
              <a:spcBef>
                <a:spcPts val="0"/>
              </a:spcBef>
            </a:pPr>
            <a:r>
              <a:rPr lang="en-US" sz="2400" dirty="0"/>
              <a:t>Give students a prompt and (2) minutes to write as many words as they can. Let them self-correct and compare their results with others if they want to. It’s a personal competition, not one that someone would win. </a:t>
            </a:r>
          </a:p>
          <a:p>
            <a:pPr marL="274320" indent="-274320">
              <a:spcBef>
                <a:spcPts val="0"/>
              </a:spcBef>
            </a:pPr>
            <a:r>
              <a:rPr lang="en-US" sz="2400" dirty="0"/>
              <a:t>Two days later, give the same prompt and repeat the scoring process. They check their own work. Their personal goal is to improve their own performance. </a:t>
            </a:r>
          </a:p>
          <a:p>
            <a:pPr marL="0" indent="0">
              <a:buNone/>
            </a:pPr>
            <a:r>
              <a:rPr lang="en-US" sz="2400" dirty="0"/>
              <a:t>Sample prompts</a:t>
            </a:r>
          </a:p>
          <a:p>
            <a:pPr marL="274320" indent="-274320">
              <a:spcBef>
                <a:spcPts val="0"/>
              </a:spcBef>
              <a:buFont typeface="+mj-lt"/>
              <a:buAutoNum type="arabicPeriod"/>
            </a:pPr>
            <a:r>
              <a:rPr lang="en-US" sz="2400" dirty="0"/>
              <a:t>List school supplies that are likely to be found in a typical American backpack. </a:t>
            </a:r>
          </a:p>
          <a:p>
            <a:pPr marL="274320" indent="-274320">
              <a:spcBef>
                <a:spcPts val="0"/>
              </a:spcBef>
              <a:buFont typeface="+mj-lt"/>
              <a:buAutoNum type="arabicPeriod"/>
            </a:pPr>
            <a:r>
              <a:rPr lang="en-US" sz="2400" dirty="0"/>
              <a:t>Name classes you really like and give reasons. </a:t>
            </a:r>
          </a:p>
          <a:p>
            <a:pPr marL="274320" indent="-274320">
              <a:spcBef>
                <a:spcPts val="0"/>
              </a:spcBef>
              <a:buFont typeface="+mj-lt"/>
              <a:buAutoNum type="arabicPeriod"/>
            </a:pPr>
            <a:r>
              <a:rPr lang="en-US" sz="2400" dirty="0"/>
              <a:t>Name classes that are not your favorites and give reasons. </a:t>
            </a:r>
          </a:p>
          <a:p>
            <a:pPr marL="274320" indent="-274320">
              <a:buNone/>
            </a:pPr>
            <a:r>
              <a:rPr lang="en-US" sz="2000" dirty="0"/>
              <a:t> </a:t>
            </a:r>
          </a:p>
          <a:p>
            <a:pPr marL="0" indent="0">
              <a:buNone/>
            </a:pPr>
            <a:endParaRPr lang="en-US" sz="2000" dirty="0"/>
          </a:p>
        </p:txBody>
      </p:sp>
    </p:spTree>
    <p:extLst>
      <p:ext uri="{BB962C8B-B14F-4D97-AF65-F5344CB8AC3E}">
        <p14:creationId xmlns:p14="http://schemas.microsoft.com/office/powerpoint/2010/main" val="122658956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32</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49" y="15005"/>
            <a:ext cx="5850508" cy="356616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8" y="3200400"/>
            <a:ext cx="3554148" cy="365760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1706" y="2758205"/>
            <a:ext cx="6220997" cy="41148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9239" y="3581703"/>
            <a:ext cx="3087343" cy="3291840"/>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32835" y="0"/>
            <a:ext cx="4606519" cy="2743200"/>
          </a:xfrm>
          <a:prstGeom prst="rect">
            <a:avLst/>
          </a:prstGeom>
        </p:spPr>
      </p:pic>
      <p:sp>
        <p:nvSpPr>
          <p:cNvPr id="2" name="TextBox 1"/>
          <p:cNvSpPr txBox="1"/>
          <p:nvPr/>
        </p:nvSpPr>
        <p:spPr>
          <a:xfrm>
            <a:off x="235526" y="193964"/>
            <a:ext cx="3033713" cy="707886"/>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r>
              <a:rPr lang="en-US" sz="2000" dirty="0" err="1" smtClean="0"/>
              <a:t>Ils</a:t>
            </a:r>
            <a:r>
              <a:rPr lang="en-US" sz="2000" dirty="0" smtClean="0"/>
              <a:t> </a:t>
            </a:r>
            <a:r>
              <a:rPr lang="en-US" sz="2000" dirty="0" err="1" smtClean="0"/>
              <a:t>vont</a:t>
            </a:r>
            <a:r>
              <a:rPr lang="en-US" sz="2000" dirty="0" smtClean="0"/>
              <a:t> </a:t>
            </a:r>
            <a:r>
              <a:rPr lang="en-US" sz="2000" dirty="0" err="1" smtClean="0"/>
              <a:t>à</a:t>
            </a:r>
            <a:r>
              <a:rPr lang="en-US" sz="2000" dirty="0" smtClean="0"/>
              <a:t> </a:t>
            </a:r>
            <a:r>
              <a:rPr lang="en-US" sz="2000" dirty="0" err="1" smtClean="0"/>
              <a:t>l’école</a:t>
            </a:r>
            <a:r>
              <a:rPr lang="en-US" sz="2000" dirty="0" smtClean="0"/>
              <a:t> ____ et </a:t>
            </a:r>
            <a:r>
              <a:rPr lang="en-US" sz="2000" dirty="0" err="1" smtClean="0"/>
              <a:t>ils</a:t>
            </a:r>
            <a:endParaRPr lang="en-US" sz="2000" dirty="0" smtClean="0"/>
          </a:p>
          <a:p>
            <a:r>
              <a:rPr lang="en-US" sz="2000" dirty="0" err="1" smtClean="0"/>
              <a:t>bravent</a:t>
            </a:r>
            <a:r>
              <a:rPr lang="en-US" sz="2000" dirty="0" smtClean="0"/>
              <a:t> _____.</a:t>
            </a:r>
            <a:endParaRPr lang="en-US" sz="2000" dirty="0"/>
          </a:p>
        </p:txBody>
      </p:sp>
      <p:sp>
        <p:nvSpPr>
          <p:cNvPr id="12" name="TextBox 11"/>
          <p:cNvSpPr txBox="1"/>
          <p:nvPr/>
        </p:nvSpPr>
        <p:spPr>
          <a:xfrm>
            <a:off x="5435204" y="2949044"/>
            <a:ext cx="3033713" cy="707886"/>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r>
              <a:rPr lang="en-US" sz="2000" dirty="0" smtClean="0"/>
              <a:t>Elle </a:t>
            </a:r>
            <a:r>
              <a:rPr lang="en-US" sz="2000" dirty="0" err="1" smtClean="0"/>
              <a:t>va</a:t>
            </a:r>
            <a:r>
              <a:rPr lang="en-US" sz="2000" dirty="0" smtClean="0"/>
              <a:t> </a:t>
            </a:r>
            <a:r>
              <a:rPr lang="en-US" sz="2000" dirty="0" err="1" smtClean="0"/>
              <a:t>à</a:t>
            </a:r>
            <a:r>
              <a:rPr lang="en-US" sz="2000" dirty="0" smtClean="0"/>
              <a:t> </a:t>
            </a:r>
            <a:r>
              <a:rPr lang="en-US" sz="2000" dirty="0" err="1" smtClean="0"/>
              <a:t>l’école</a:t>
            </a:r>
            <a:r>
              <a:rPr lang="en-US" sz="2000" dirty="0" smtClean="0"/>
              <a:t> ____ et </a:t>
            </a:r>
            <a:r>
              <a:rPr lang="en-US" sz="2000" dirty="0" err="1" smtClean="0"/>
              <a:t>elle</a:t>
            </a:r>
            <a:endParaRPr lang="en-US" sz="2000" dirty="0" smtClean="0"/>
          </a:p>
          <a:p>
            <a:r>
              <a:rPr lang="en-US" sz="2000" dirty="0" smtClean="0"/>
              <a:t>brave _____.</a:t>
            </a:r>
            <a:endParaRPr lang="en-US" sz="2000" dirty="0"/>
          </a:p>
        </p:txBody>
      </p:sp>
    </p:spTree>
    <p:extLst>
      <p:ext uri="{BB962C8B-B14F-4D97-AF65-F5344CB8AC3E}">
        <p14:creationId xmlns:p14="http://schemas.microsoft.com/office/powerpoint/2010/main" val="159532501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solidFill>
                  <a:schemeClr val="accent4">
                    <a:lumMod val="20000"/>
                    <a:lumOff val="80000"/>
                  </a:schemeClr>
                </a:solidFill>
              </a:rPr>
              <a:t>Grammar in context</a:t>
            </a:r>
          </a:p>
        </p:txBody>
      </p:sp>
      <p:sp>
        <p:nvSpPr>
          <p:cNvPr id="5" name="Footer Placeholder 4"/>
          <p:cNvSpPr>
            <a:spLocks noGrp="1"/>
          </p:cNvSpPr>
          <p:nvPr>
            <p:ph type="ftr" sz="quarter" idx="11"/>
          </p:nvPr>
        </p:nvSpPr>
        <p:spPr/>
        <p:txBody>
          <a:bodyPr/>
          <a:lstStyle/>
          <a:p>
            <a:r>
              <a:rPr lang="en-US" dirty="0"/>
              <a:t>Laura Terrill</a:t>
            </a:r>
          </a:p>
        </p:txBody>
      </p:sp>
      <p:sp>
        <p:nvSpPr>
          <p:cNvPr id="3" name="Content Placeholder 2"/>
          <p:cNvSpPr>
            <a:spLocks noGrp="1"/>
          </p:cNvSpPr>
          <p:nvPr>
            <p:ph sz="quarter" idx="1"/>
          </p:nvPr>
        </p:nvSpPr>
        <p:spPr/>
        <p:txBody>
          <a:bodyPr>
            <a:noAutofit/>
          </a:bodyPr>
          <a:lstStyle/>
          <a:p>
            <a:pPr marL="0">
              <a:spcBef>
                <a:spcPts val="0"/>
              </a:spcBef>
              <a:buNone/>
            </a:pPr>
            <a:r>
              <a:rPr lang="en-US" sz="2400" dirty="0"/>
              <a:t>You’ve been asked how children around the world go to school. How would you answer the question. </a:t>
            </a:r>
          </a:p>
          <a:p>
            <a:pPr marL="0">
              <a:spcBef>
                <a:spcPts val="0"/>
              </a:spcBef>
              <a:buNone/>
            </a:pPr>
            <a:endParaRPr lang="en-US" dirty="0"/>
          </a:p>
          <a:p>
            <a:pPr marL="274320" indent="-274320">
              <a:spcBef>
                <a:spcPts val="0"/>
              </a:spcBef>
              <a:buFont typeface="+mj-lt"/>
              <a:buAutoNum type="arabicPeriod"/>
            </a:pPr>
            <a:r>
              <a:rPr lang="en-US" sz="2400" dirty="0"/>
              <a:t>Comment les enfants ________ à l’école?</a:t>
            </a:r>
          </a:p>
          <a:p>
            <a:pPr marL="274320" indent="-274320">
              <a:spcBef>
                <a:spcPts val="0"/>
              </a:spcBef>
              <a:buFont typeface="+mj-lt"/>
              <a:buAutoNum type="arabicPeriod"/>
            </a:pPr>
            <a:r>
              <a:rPr lang="en-US" dirty="0"/>
              <a:t>Moi, je ________ souvent à l’école en bus mais quelquefois mes amis et moi ___________ en voiture. </a:t>
            </a:r>
          </a:p>
          <a:p>
            <a:pPr marL="274320" indent="-274320">
              <a:spcBef>
                <a:spcPts val="0"/>
              </a:spcBef>
              <a:buFont typeface="+mj-lt"/>
              <a:buAutoNum type="arabicPeriod"/>
            </a:pPr>
            <a:r>
              <a:rPr lang="en-US" sz="2400" dirty="0"/>
              <a:t>Les enfants à Abidjan _________ à pied.</a:t>
            </a:r>
          </a:p>
          <a:p>
            <a:pPr marL="274320" indent="-274320">
              <a:spcBef>
                <a:spcPts val="0"/>
              </a:spcBef>
              <a:buFont typeface="+mj-lt"/>
              <a:buAutoNum type="arabicPeriod"/>
            </a:pPr>
            <a:r>
              <a:rPr lang="en-US" sz="2400" dirty="0"/>
              <a:t>Au Sudan, Marie y __________ à cheval. </a:t>
            </a:r>
          </a:p>
          <a:p>
            <a:pPr marL="274320" indent="-274320">
              <a:spcBef>
                <a:spcPts val="0"/>
              </a:spcBef>
              <a:buFont typeface="+mj-lt"/>
              <a:buAutoNum type="arabicPeriod"/>
            </a:pPr>
            <a:r>
              <a:rPr lang="en-US" sz="2400" dirty="0"/>
              <a:t>Anne et </a:t>
            </a:r>
            <a:r>
              <a:rPr lang="en-US" sz="2400" dirty="0" err="1"/>
              <a:t>moi</a:t>
            </a:r>
            <a:r>
              <a:rPr lang="en-US" dirty="0"/>
              <a:t> habitons près d’un fleuve et nous y</a:t>
            </a:r>
            <a:r>
              <a:rPr lang="en-US" sz="2400" dirty="0"/>
              <a:t>________________  en bateau..</a:t>
            </a:r>
            <a:endParaRPr lang="en-US" sz="2400" b="1" dirty="0"/>
          </a:p>
          <a:p>
            <a:pPr marL="274320" lvl="1" indent="-274320">
              <a:spcBef>
                <a:spcPts val="0"/>
              </a:spcBef>
              <a:buFont typeface="+mj-lt"/>
              <a:buAutoNum type="arabicPeriod"/>
            </a:pPr>
            <a:r>
              <a:rPr lang="en-US" sz="2400" dirty="0" err="1"/>
              <a:t>Et toi, comment tu _______ </a:t>
            </a:r>
            <a:r>
              <a:rPr lang="en-US" sz="2400" dirty="0"/>
              <a:t>à l’école?</a:t>
            </a:r>
            <a:endParaRPr lang="en-US" sz="2400"/>
          </a:p>
          <a:p>
            <a:pPr marL="457200" indent="-457200">
              <a:buAutoNum type="arabicPeriod" startAt="84"/>
            </a:pPr>
            <a:endParaRPr lang="en-US" dirty="0"/>
          </a:p>
          <a:p>
            <a:endParaRPr lang="en-US" dirty="0"/>
          </a:p>
        </p:txBody>
      </p:sp>
    </p:spTree>
    <p:extLst>
      <p:ext uri="{BB962C8B-B14F-4D97-AF65-F5344CB8AC3E}">
        <p14:creationId xmlns:p14="http://schemas.microsoft.com/office/powerpoint/2010/main" val="129421111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nvPr>
        </p:nvGraphicFramePr>
        <p:xfrm>
          <a:off x="294272" y="526899"/>
          <a:ext cx="8633530" cy="5745480"/>
        </p:xfrm>
        <a:graphic>
          <a:graphicData uri="http://schemas.openxmlformats.org/drawingml/2006/table">
            <a:tbl>
              <a:tblPr firstRow="1" bandRow="1">
                <a:tableStyleId>{2A488322-F2BA-4B5B-9748-0D474271808F}</a:tableStyleId>
              </a:tblPr>
              <a:tblGrid>
                <a:gridCol w="2918504"/>
                <a:gridCol w="2918504"/>
                <a:gridCol w="2796522"/>
              </a:tblGrid>
              <a:tr h="370840">
                <a:tc gridSpan="3">
                  <a:txBody>
                    <a:bodyPr/>
                    <a:lstStyle/>
                    <a:p>
                      <a:pPr algn="ctr"/>
                      <a:r>
                        <a:rPr lang="en-US" sz="2400" dirty="0" smtClean="0"/>
                        <a:t>Toolbox</a:t>
                      </a:r>
                      <a:endParaRPr lang="en-US" sz="2400" dirty="0"/>
                    </a:p>
                  </a:txBody>
                  <a:tcPr marL="68580" marR="68580">
                    <a:lnB w="12700" cap="flat" cmpd="sng" algn="ctr">
                      <a:solidFill>
                        <a:scrgbClr r="0" g="0" b="0"/>
                      </a:solidFill>
                      <a:prstDash val="solid"/>
                      <a:round/>
                      <a:headEnd type="none" w="med" len="med"/>
                      <a:tailEnd type="none" w="med" len="med"/>
                    </a:lnB>
                    <a:solidFill>
                      <a:srgbClr val="4F81BD"/>
                    </a:solidFill>
                  </a:tcPr>
                </a:tc>
                <a:tc hMerge="1">
                  <a:txBody>
                    <a:bodyPr/>
                    <a:lstStyle/>
                    <a:p>
                      <a:endParaRPr lang="en-US" dirty="0"/>
                    </a:p>
                  </a:txBody>
                  <a:tcPr/>
                </a:tc>
                <a:tc hMerge="1">
                  <a:txBody>
                    <a:bodyPr/>
                    <a:lstStyle/>
                    <a:p>
                      <a:endParaRPr lang="en-US" dirty="0"/>
                    </a:p>
                  </a:txBody>
                  <a:tcPr/>
                </a:tc>
              </a:tr>
              <a:tr h="370840">
                <a:tc>
                  <a:txBody>
                    <a:bodyPr/>
                    <a:lstStyle/>
                    <a:p>
                      <a:pPr algn="ctr"/>
                      <a:r>
                        <a:rPr lang="en-US" b="1" dirty="0" smtClean="0"/>
                        <a:t>Supporting Language Functions (I can….)</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smtClean="0"/>
                        <a:t>Supporting Structures/Patterns</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smtClean="0"/>
                        <a:t>Priority Vocabulary</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orbel" charset="0"/>
                          <a:ea typeface="Corbel" charset="0"/>
                          <a:cs typeface="Corbel" charset="0"/>
                        </a:rPr>
                        <a:t>Ask and give information on school subjects and schedules</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400">
                          <a:effectLst/>
                          <a:latin typeface="Corbel" charset="0"/>
                          <a:ea typeface="Corbel" charset="0"/>
                          <a:cs typeface="Corbel" charset="0"/>
                        </a:rPr>
                        <a:t>Do you like….I like, don’t like</a:t>
                      </a:r>
                    </a:p>
                    <a:p>
                      <a:pPr marL="0" marR="0">
                        <a:spcBef>
                          <a:spcPts val="0"/>
                        </a:spcBef>
                        <a:spcAft>
                          <a:spcPts val="0"/>
                        </a:spcAft>
                      </a:pPr>
                      <a:r>
                        <a:rPr lang="en-US" sz="1400">
                          <a:effectLst/>
                          <a:latin typeface="Corbel" charset="0"/>
                          <a:ea typeface="Corbel" charset="0"/>
                          <a:cs typeface="Corbel" charset="0"/>
                        </a:rPr>
                        <a:t>ordinal numbers</a:t>
                      </a:r>
                    </a:p>
                    <a:p>
                      <a:pPr marL="0" marR="0">
                        <a:spcBef>
                          <a:spcPts val="0"/>
                        </a:spcBef>
                        <a:spcAft>
                          <a:spcPts val="0"/>
                        </a:spcAft>
                      </a:pPr>
                      <a:r>
                        <a:rPr lang="en-US" sz="1400">
                          <a:effectLst/>
                          <a:latin typeface="Corbel" charset="0"/>
                          <a:ea typeface="Corbel" charset="0"/>
                          <a:cs typeface="Corbel" charset="0"/>
                        </a:rPr>
                        <a:t>at what time</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rowSpan="10">
                  <a:txBody>
                    <a:bodyPr/>
                    <a:lstStyle/>
                    <a:p>
                      <a:r>
                        <a:rPr kumimoji="0" lang="en-US" sz="1800" kern="1200">
                          <a:solidFill>
                            <a:schemeClr val="dk1"/>
                          </a:solidFill>
                          <a:effectLst/>
                          <a:latin typeface="+mn-lt"/>
                          <a:ea typeface="+mn-ea"/>
                          <a:cs typeface="+mn-cs"/>
                        </a:rPr>
                        <a:t>school subjects</a:t>
                      </a:r>
                    </a:p>
                    <a:p>
                      <a:r>
                        <a:rPr kumimoji="0" lang="en-US" sz="1800" kern="1200">
                          <a:solidFill>
                            <a:schemeClr val="dk1"/>
                          </a:solidFill>
                          <a:effectLst/>
                          <a:latin typeface="+mn-lt"/>
                          <a:ea typeface="+mn-ea"/>
                          <a:cs typeface="+mn-cs"/>
                        </a:rPr>
                        <a:t>school supplies</a:t>
                      </a:r>
                    </a:p>
                    <a:p>
                      <a:r>
                        <a:rPr kumimoji="0" lang="en-US" sz="1800" kern="1200">
                          <a:solidFill>
                            <a:schemeClr val="dk1"/>
                          </a:solidFill>
                          <a:effectLst/>
                          <a:latin typeface="+mn-lt"/>
                          <a:ea typeface="+mn-ea"/>
                          <a:cs typeface="+mn-cs"/>
                        </a:rPr>
                        <a:t>places in school buildings</a:t>
                      </a:r>
                    </a:p>
                    <a:p>
                      <a:r>
                        <a:rPr kumimoji="0" lang="en-US" sz="1800" kern="1200">
                          <a:solidFill>
                            <a:schemeClr val="dk1"/>
                          </a:solidFill>
                          <a:effectLst/>
                          <a:latin typeface="+mn-lt"/>
                          <a:ea typeface="+mn-ea"/>
                          <a:cs typeface="+mn-cs"/>
                        </a:rPr>
                        <a:t>days of the week</a:t>
                      </a:r>
                    </a:p>
                    <a:p>
                      <a:r>
                        <a:rPr kumimoji="0" lang="en-US" sz="1800" kern="1200">
                          <a:solidFill>
                            <a:schemeClr val="dk1"/>
                          </a:solidFill>
                          <a:effectLst/>
                          <a:latin typeface="+mn-lt"/>
                          <a:ea typeface="+mn-ea"/>
                          <a:cs typeface="+mn-cs"/>
                        </a:rPr>
                        <a:t>months of the year</a:t>
                      </a:r>
                    </a:p>
                    <a:p>
                      <a:r>
                        <a:rPr kumimoji="0" lang="en-US" sz="1800" kern="1200">
                          <a:solidFill>
                            <a:schemeClr val="dk1"/>
                          </a:solidFill>
                          <a:effectLst/>
                          <a:latin typeface="+mn-lt"/>
                          <a:ea typeface="+mn-ea"/>
                          <a:cs typeface="+mn-cs"/>
                        </a:rPr>
                        <a:t>time</a:t>
                      </a:r>
                    </a:p>
                    <a:p>
                      <a:r>
                        <a:rPr kumimoji="0" lang="en-US" sz="1800" kern="1200">
                          <a:solidFill>
                            <a:schemeClr val="dk1"/>
                          </a:solidFill>
                          <a:effectLst/>
                          <a:latin typeface="+mn-lt"/>
                          <a:ea typeface="+mn-ea"/>
                          <a:cs typeface="+mn-cs"/>
                        </a:rPr>
                        <a:t>verbs associated with school</a:t>
                      </a:r>
                    </a:p>
                    <a:p>
                      <a:r>
                        <a:rPr kumimoji="0" lang="en-US" sz="1800" kern="1200">
                          <a:solidFill>
                            <a:schemeClr val="dk1"/>
                          </a:solidFill>
                          <a:effectLst/>
                          <a:latin typeface="+mn-lt"/>
                          <a:ea typeface="+mn-ea"/>
                          <a:cs typeface="+mn-cs"/>
                        </a:rPr>
                        <a:t> </a:t>
                      </a:r>
                    </a:p>
                    <a:p>
                      <a:r>
                        <a:rPr kumimoji="0" lang="en-US" sz="1800" kern="1200">
                          <a:solidFill>
                            <a:schemeClr val="dk1"/>
                          </a:solidFill>
                          <a:effectLst/>
                          <a:latin typeface="+mn-lt"/>
                          <a:ea typeface="+mn-ea"/>
                          <a:cs typeface="+mn-cs"/>
                        </a:rPr>
                        <a:t>***</a:t>
                      </a:r>
                    </a:p>
                    <a:p>
                      <a:r>
                        <a:rPr kumimoji="0" lang="en-US" sz="1800" kern="1200">
                          <a:solidFill>
                            <a:schemeClr val="dk1"/>
                          </a:solidFill>
                          <a:effectLst/>
                          <a:latin typeface="+mn-lt"/>
                          <a:ea typeface="+mn-ea"/>
                          <a:cs typeface="+mn-cs"/>
                        </a:rPr>
                        <a:t>A right, basic right</a:t>
                      </a:r>
                    </a:p>
                    <a:p>
                      <a:r>
                        <a:rPr kumimoji="0" lang="en-US" sz="1800" kern="1200">
                          <a:solidFill>
                            <a:schemeClr val="dk1"/>
                          </a:solidFill>
                          <a:effectLst/>
                          <a:latin typeface="+mn-lt"/>
                          <a:ea typeface="+mn-ea"/>
                          <a:cs typeface="+mn-cs"/>
                        </a:rPr>
                        <a:t>Dignity, education</a:t>
                      </a:r>
                    </a:p>
                    <a:p>
                      <a:r>
                        <a:rPr kumimoji="0" lang="en-US" sz="1800" kern="1200">
                          <a:solidFill>
                            <a:schemeClr val="dk1"/>
                          </a:solidFill>
                          <a:effectLst/>
                          <a:latin typeface="+mn-lt"/>
                          <a:ea typeface="+mn-ea"/>
                          <a:cs typeface="+mn-cs"/>
                        </a:rPr>
                        <a:t>Percent</a:t>
                      </a:r>
                    </a:p>
                    <a:p>
                      <a:r>
                        <a:rPr kumimoji="0" lang="en-US" sz="1800" kern="1200">
                          <a:solidFill>
                            <a:schemeClr val="dk1"/>
                          </a:solidFill>
                          <a:effectLst/>
                          <a:latin typeface="+mn-lt"/>
                          <a:ea typeface="+mn-ea"/>
                          <a:cs typeface="+mn-cs"/>
                        </a:rPr>
                        <a:t>Recess</a:t>
                      </a:r>
                    </a:p>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274320">
                <a:tc>
                  <a:txBody>
                    <a:bodyPr/>
                    <a:lstStyle/>
                    <a:p>
                      <a:pPr marL="0" marR="0">
                        <a:spcBef>
                          <a:spcPts val="0"/>
                        </a:spcBef>
                        <a:spcAft>
                          <a:spcPts val="0"/>
                        </a:spcAft>
                      </a:pPr>
                      <a:r>
                        <a:rPr lang="en-US" sz="1400">
                          <a:effectLst/>
                          <a:latin typeface="Corbel" charset="0"/>
                          <a:ea typeface="Corbel" charset="0"/>
                          <a:cs typeface="Corbel" charset="0"/>
                        </a:rPr>
                        <a:t>Explain what I can do to learn</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400">
                          <a:effectLst/>
                          <a:latin typeface="Corbel" charset="0"/>
                          <a:ea typeface="Corbel" charset="0"/>
                          <a:cs typeface="Corbel" charset="0"/>
                        </a:rPr>
                        <a:t>I can…read, study, etc. </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274320">
                <a:tc>
                  <a:txBody>
                    <a:bodyPr/>
                    <a:lstStyle/>
                    <a:p>
                      <a:pPr marL="0" marR="0">
                        <a:spcBef>
                          <a:spcPts val="0"/>
                        </a:spcBef>
                        <a:spcAft>
                          <a:spcPts val="0"/>
                        </a:spcAft>
                      </a:pPr>
                      <a:r>
                        <a:rPr lang="en-US" sz="1400">
                          <a:effectLst/>
                          <a:latin typeface="Corbel" charset="0"/>
                          <a:ea typeface="Corbel" charset="0"/>
                          <a:cs typeface="Corbel" charset="0"/>
                        </a:rPr>
                        <a:t>Express opinions about my classes </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400">
                          <a:effectLst/>
                          <a:latin typeface="Corbel" charset="0"/>
                          <a:ea typeface="Corbel" charset="0"/>
                          <a:cs typeface="Corbel" charset="0"/>
                        </a:rPr>
                        <a:t>adjective agreement</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274320">
                <a:tc>
                  <a:txBody>
                    <a:bodyPr/>
                    <a:lstStyle/>
                    <a:p>
                      <a:pPr marL="0" marR="0">
                        <a:spcBef>
                          <a:spcPts val="0"/>
                        </a:spcBef>
                        <a:spcAft>
                          <a:spcPts val="0"/>
                        </a:spcAft>
                      </a:pPr>
                      <a:r>
                        <a:rPr lang="en-US" sz="1400">
                          <a:effectLst/>
                          <a:latin typeface="Corbel" charset="0"/>
                          <a:ea typeface="Corbel" charset="0"/>
                          <a:cs typeface="Corbel" charset="0"/>
                        </a:rPr>
                        <a:t>Express what I need/don’t need</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400">
                          <a:effectLst/>
                          <a:latin typeface="Corbel" charset="0"/>
                          <a:ea typeface="Corbel" charset="0"/>
                          <a:cs typeface="Corbel" charset="0"/>
                        </a:rPr>
                        <a:t>I need…</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orbel" charset="0"/>
                          <a:ea typeface="Corbel" charset="0"/>
                          <a:cs typeface="Corbel" charset="0"/>
                        </a:rPr>
                        <a:t>Explain how many classes I and others have </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400">
                          <a:effectLst/>
                          <a:latin typeface="Corbel" charset="0"/>
                          <a:ea typeface="Corbel" charset="0"/>
                          <a:cs typeface="Corbel" charset="0"/>
                        </a:rPr>
                        <a:t>how many</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orbel" charset="0"/>
                          <a:ea typeface="Corbel" charset="0"/>
                          <a:cs typeface="Corbel" charset="0"/>
                        </a:rPr>
                        <a:t>Compare schools in different communities and in different times</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400">
                          <a:effectLst/>
                          <a:latin typeface="Corbel" charset="0"/>
                          <a:ea typeface="Corbel" charset="0"/>
                          <a:cs typeface="Corbel" charset="0"/>
                        </a:rPr>
                        <a:t>In (Argentina) …, but here….</a:t>
                      </a:r>
                    </a:p>
                    <a:p>
                      <a:pPr marL="0" marR="0">
                        <a:spcBef>
                          <a:spcPts val="0"/>
                        </a:spcBef>
                        <a:spcAft>
                          <a:spcPts val="0"/>
                        </a:spcAft>
                      </a:pPr>
                      <a:r>
                        <a:rPr lang="en-US" sz="1400">
                          <a:effectLst/>
                          <a:latin typeface="Corbel" charset="0"/>
                          <a:ea typeface="Corbel" charset="0"/>
                          <a:cs typeface="Corbel" charset="0"/>
                        </a:rPr>
                        <a:t>Prepositions with countries</a:t>
                      </a:r>
                    </a:p>
                    <a:p>
                      <a:pPr marL="0" marR="0">
                        <a:spcBef>
                          <a:spcPts val="0"/>
                        </a:spcBef>
                        <a:spcAft>
                          <a:spcPts val="0"/>
                        </a:spcAft>
                      </a:pPr>
                      <a:r>
                        <a:rPr lang="en-US" sz="1400">
                          <a:effectLst/>
                          <a:latin typeface="Corbel" charset="0"/>
                          <a:ea typeface="Corbel" charset="0"/>
                          <a:cs typeface="Corbel" charset="0"/>
                        </a:rPr>
                        <a:t>Today’s schools have… Schools used to have….</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orbel" charset="0"/>
                          <a:ea typeface="Corbel" charset="0"/>
                          <a:cs typeface="Corbel" charset="0"/>
                        </a:rPr>
                        <a:t>Explain how they and others go to school</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400">
                          <a:effectLst/>
                          <a:latin typeface="Corbel" charset="0"/>
                          <a:ea typeface="Corbel" charset="0"/>
                          <a:cs typeface="Corbel" charset="0"/>
                        </a:rPr>
                        <a:t>To go</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orbel" charset="0"/>
                          <a:ea typeface="Corbel" charset="0"/>
                          <a:cs typeface="Corbel" charset="0"/>
                        </a:rPr>
                        <a:t>Recognize the rights of the child</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400">
                          <a:effectLst/>
                          <a:latin typeface="Corbel" charset="0"/>
                          <a:ea typeface="Corbel" charset="0"/>
                          <a:cs typeface="Corbel" charset="0"/>
                        </a:rPr>
                        <a:t>All children need..</a:t>
                      </a:r>
                    </a:p>
                    <a:p>
                      <a:pPr marL="0" marR="0">
                        <a:spcBef>
                          <a:spcPts val="0"/>
                        </a:spcBef>
                        <a:spcAft>
                          <a:spcPts val="0"/>
                        </a:spcAft>
                      </a:pPr>
                      <a:r>
                        <a:rPr lang="en-US" sz="1400">
                          <a:effectLst/>
                          <a:latin typeface="Corbel" charset="0"/>
                          <a:ea typeface="Corbel" charset="0"/>
                          <a:cs typeface="Corbel" charset="0"/>
                        </a:rPr>
                        <a:t>dignity, education, etc. </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orbel" charset="0"/>
                          <a:ea typeface="Corbel" charset="0"/>
                          <a:cs typeface="Corbel" charset="0"/>
                        </a:rPr>
                        <a:t>Share information on who goes to school</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400">
                          <a:effectLst/>
                          <a:latin typeface="Corbel" charset="0"/>
                          <a:ea typeface="Corbel" charset="0"/>
                          <a:cs typeface="Corbel" charset="0"/>
                        </a:rPr>
                        <a:t>Who goes…</a:t>
                      </a:r>
                    </a:p>
                    <a:p>
                      <a:pPr marL="0" marR="0">
                        <a:spcBef>
                          <a:spcPts val="0"/>
                        </a:spcBef>
                        <a:spcAft>
                          <a:spcPts val="0"/>
                        </a:spcAft>
                      </a:pPr>
                      <a:r>
                        <a:rPr lang="en-US" sz="1400">
                          <a:effectLst/>
                          <a:latin typeface="Corbel" charset="0"/>
                          <a:ea typeface="Corbel" charset="0"/>
                          <a:cs typeface="Corbel" charset="0"/>
                        </a:rPr>
                        <a:t>__% of girls go…</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orbel" charset="0"/>
                          <a:ea typeface="Corbel" charset="0"/>
                          <a:cs typeface="Corbel" charset="0"/>
                        </a:rPr>
                        <a:t>Explain why school is important</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400">
                          <a:effectLst/>
                          <a:latin typeface="Corbel" charset="0"/>
                          <a:ea typeface="Corbel" charset="0"/>
                          <a:cs typeface="Corbel" charset="0"/>
                        </a:rPr>
                        <a:t>Education is…</a:t>
                      </a:r>
                    </a:p>
                    <a:p>
                      <a:pPr marL="0" marR="0">
                        <a:spcBef>
                          <a:spcPts val="0"/>
                        </a:spcBef>
                        <a:spcAft>
                          <a:spcPts val="0"/>
                        </a:spcAft>
                      </a:pPr>
                      <a:r>
                        <a:rPr lang="en-US" sz="1400">
                          <a:effectLst/>
                          <a:latin typeface="Corbel" charset="0"/>
                          <a:ea typeface="Corbel" charset="0"/>
                          <a:cs typeface="Corbel" charset="0"/>
                        </a:rPr>
                        <a:t>Important, essential, a right</a:t>
                      </a:r>
                    </a:p>
                    <a:p>
                      <a:pPr marL="0" marR="0">
                        <a:spcBef>
                          <a:spcPts val="0"/>
                        </a:spcBef>
                        <a:spcAft>
                          <a:spcPts val="0"/>
                        </a:spcAft>
                      </a:pPr>
                      <a:r>
                        <a:rPr lang="en-US" sz="1400">
                          <a:effectLst/>
                          <a:latin typeface="Corbel" charset="0"/>
                          <a:ea typeface="Corbel" charset="0"/>
                          <a:cs typeface="Corbel" charset="0"/>
                        </a:rPr>
                        <a:t>the foundation for the future</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5" name="Footer Placeholder 4"/>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64224847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3"/>
          <p:cNvSpPr>
            <a:spLocks noGrp="1"/>
          </p:cNvSpPr>
          <p:nvPr>
            <p:ph type="title"/>
          </p:nvPr>
        </p:nvSpPr>
        <p:spPr/>
        <p:txBody>
          <a:bodyPr>
            <a:normAutofit/>
          </a:bodyPr>
          <a:lstStyle/>
          <a:p>
            <a:pPr algn="ctr" eaLnBrk="1" hangingPunct="1"/>
            <a:r>
              <a:rPr lang="en-US" sz="4000">
                <a:solidFill>
                  <a:schemeClr val="tx1"/>
                </a:solidFill>
                <a:ea typeface="ＭＳ Ｐゴシック" pitchFamily="-109" charset="-128"/>
                <a:cs typeface="ＭＳ Ｐゴシック" pitchFamily="-109" charset="-128"/>
              </a:rPr>
              <a:t>Stage 3: Backward Design</a:t>
            </a:r>
          </a:p>
        </p:txBody>
      </p:sp>
      <p:graphicFrame>
        <p:nvGraphicFramePr>
          <p:cNvPr id="6" name="Content Placeholder 5"/>
          <p:cNvGraphicFramePr>
            <a:graphicFrameLocks noGrp="1"/>
          </p:cNvGraphicFramePr>
          <p:nvPr>
            <p:ph idx="4294967295"/>
            <p:extLst/>
          </p:nvPr>
        </p:nvGraphicFramePr>
        <p:xfrm>
          <a:off x="457200" y="17526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Footer Placeholder 6"/>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6D22F896-40B5-4ADD-8801-0D06FADFA095}" type="slidenum">
              <a:rPr lang="en-US" dirty="0"/>
              <a:t>35</a:t>
            </a:fld>
            <a:endParaRPr lang="en-US" dirty="0"/>
          </a:p>
        </p:txBody>
      </p:sp>
    </p:spTree>
    <p:extLst>
      <p:ext uri="{BB962C8B-B14F-4D97-AF65-F5344CB8AC3E}">
        <p14:creationId xmlns:p14="http://schemas.microsoft.com/office/powerpoint/2010/main" val="2167613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a:xfrm>
            <a:off x="452517" y="284310"/>
            <a:ext cx="8229600" cy="914400"/>
          </a:xfrm>
          <a:solidFill>
            <a:schemeClr val="accent1"/>
          </a:solidFill>
        </p:spPr>
        <p:txBody>
          <a:bodyPr/>
          <a:lstStyle/>
          <a:p>
            <a:pPr algn="ctr"/>
            <a:r>
              <a:rPr lang="en-US" smtClean="0">
                <a:solidFill>
                  <a:schemeClr val="tx1"/>
                </a:solidFill>
                <a:ea typeface="ＭＳ Ｐゴシック" pitchFamily="-112" charset="-128"/>
                <a:cs typeface="ＭＳ Ｐゴシック" pitchFamily="-112" charset="-128"/>
              </a:rPr>
              <a:t>Importance of Authentic Texts</a:t>
            </a:r>
          </a:p>
        </p:txBody>
      </p:sp>
      <p:sp>
        <p:nvSpPr>
          <p:cNvPr id="6" name="TextBox 5"/>
          <p:cNvSpPr txBox="1"/>
          <p:nvPr/>
        </p:nvSpPr>
        <p:spPr>
          <a:xfrm>
            <a:off x="452516" y="4097355"/>
            <a:ext cx="3344044" cy="1569660"/>
          </a:xfrm>
          <a:prstGeom prst="rect">
            <a:avLst/>
          </a:prstGeom>
          <a:noFill/>
        </p:spPr>
        <p:txBody>
          <a:bodyPr wrap="square" rtlCol="0">
            <a:spAutoFit/>
          </a:bodyPr>
          <a:lstStyle/>
          <a:p>
            <a:pPr marL="182880" indent="-182880">
              <a:buFont typeface="Arial"/>
              <a:buChar char="•"/>
            </a:pPr>
            <a:r>
              <a:rPr lang="en-US" sz="2400"/>
              <a:t>Real-world</a:t>
            </a:r>
          </a:p>
          <a:p>
            <a:pPr marL="182880" indent="-182880">
              <a:buFont typeface="Arial"/>
              <a:buChar char="•"/>
            </a:pPr>
            <a:r>
              <a:rPr lang="en-US" sz="2400"/>
              <a:t>Culture rich</a:t>
            </a:r>
          </a:p>
          <a:p>
            <a:pPr marL="182880" indent="-182880">
              <a:buFont typeface="Arial"/>
              <a:buChar char="•"/>
            </a:pPr>
            <a:r>
              <a:rPr lang="en-US" sz="2400"/>
              <a:t>Models of correct language</a:t>
            </a:r>
          </a:p>
        </p:txBody>
      </p:sp>
      <p:sp>
        <p:nvSpPr>
          <p:cNvPr id="8" name="Footer Placeholder 7"/>
          <p:cNvSpPr>
            <a:spLocks noGrp="1"/>
          </p:cNvSpPr>
          <p:nvPr>
            <p:ph type="ftr" sz="quarter" idx="11"/>
          </p:nvPr>
        </p:nvSpPr>
        <p:spPr/>
        <p:txBody>
          <a:bodyPr/>
          <a:lstStyle/>
          <a:p>
            <a:r>
              <a:rPr lang="en-US"/>
              <a:t>Laura Terrill</a:t>
            </a:r>
          </a:p>
        </p:txBody>
      </p:sp>
      <p:sp>
        <p:nvSpPr>
          <p:cNvPr id="11" name="Content Placeholder 2"/>
          <p:cNvSpPr txBox="1">
            <a:spLocks/>
          </p:cNvSpPr>
          <p:nvPr/>
        </p:nvSpPr>
        <p:spPr>
          <a:xfrm>
            <a:off x="452516" y="1619250"/>
            <a:ext cx="2366884" cy="3358429"/>
          </a:xfrm>
          <a:prstGeom prst="rect">
            <a:avLst/>
          </a:prstGeom>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defTabSz="914400">
              <a:lnSpc>
                <a:spcPct val="90000"/>
              </a:lnSpc>
              <a:spcBef>
                <a:spcPct val="0"/>
              </a:spcBef>
              <a:buFont typeface="Georgia" pitchFamily="-112" charset="0"/>
              <a:buNone/>
            </a:pPr>
            <a:r>
              <a:rPr lang="en-US" sz="2400">
                <a:ea typeface="Cambria" pitchFamily="-112" charset="0"/>
                <a:cs typeface="Cambria" pitchFamily="-112" charset="0"/>
              </a:rPr>
              <a:t>Authentic Text – text written by speakers of the target language for speakers of the language</a:t>
            </a:r>
            <a:endParaRPr lang="en-US" sz="2400">
              <a:ea typeface="ＭＳ Ｐゴシック" pitchFamily="-112" charset="-128"/>
              <a:cs typeface="ＭＳ Ｐゴシック" pitchFamily="-112" charset="-128"/>
            </a:endParaRPr>
          </a:p>
          <a:p>
            <a:pPr marL="0" indent="0" algn="ctr" defTabSz="914400">
              <a:lnSpc>
                <a:spcPct val="90000"/>
              </a:lnSpc>
              <a:buFont typeface="Georgia" pitchFamily="-112" charset="0"/>
              <a:buNone/>
            </a:pPr>
            <a:endParaRPr lang="en-US" sz="2400">
              <a:ea typeface="ＭＳ Ｐゴシック" pitchFamily="-112" charset="-128"/>
              <a:cs typeface="ＭＳ Ｐゴシック" pitchFamily="-112" charset="-128"/>
            </a:endParaRPr>
          </a:p>
        </p:txBody>
      </p:sp>
      <p:sp>
        <p:nvSpPr>
          <p:cNvPr id="2" name="Slide Number Placeholder 1"/>
          <p:cNvSpPr>
            <a:spLocks noGrp="1"/>
          </p:cNvSpPr>
          <p:nvPr>
            <p:ph type="sldNum" sz="quarter" idx="12"/>
          </p:nvPr>
        </p:nvSpPr>
        <p:spPr/>
        <p:txBody>
          <a:bodyPr/>
          <a:lstStyle/>
          <a:p>
            <a:fld id="{6D22F896-40B5-4ADD-8801-0D06FADFA095}" type="slidenum">
              <a:rPr lang="en-US" dirty="0"/>
              <a:t>36</a:t>
            </a:fld>
            <a:endParaRPr lang="en-US" dirty="0"/>
          </a:p>
        </p:txBody>
      </p:sp>
      <p:pic>
        <p:nvPicPr>
          <p:cNvPr id="9" name="Picture 8" descr="HorarioGatos.png"/>
          <p:cNvPicPr>
            <a:picLocks noChangeAspect="1"/>
          </p:cNvPicPr>
          <p:nvPr/>
        </p:nvPicPr>
        <p:blipFill>
          <a:blip r:embed="rId2"/>
          <a:stretch>
            <a:fillRect/>
          </a:stretch>
        </p:blipFill>
        <p:spPr>
          <a:xfrm>
            <a:off x="3124200" y="1777804"/>
            <a:ext cx="5728300" cy="4461819"/>
          </a:xfrm>
          <a:prstGeom prst="rect">
            <a:avLst/>
          </a:prstGeom>
        </p:spPr>
      </p:pic>
    </p:spTree>
    <p:extLst>
      <p:ext uri="{BB962C8B-B14F-4D97-AF65-F5344CB8AC3E}">
        <p14:creationId xmlns:p14="http://schemas.microsoft.com/office/powerpoint/2010/main" val="27060790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Global Citizenship </a:t>
            </a:r>
            <a:br>
              <a:rPr lang="en-US"/>
            </a:br>
            <a:r>
              <a:rPr lang="en-US"/>
              <a:t>Who am I? Who are you?</a:t>
            </a:r>
          </a:p>
        </p:txBody>
      </p:sp>
      <p:sp>
        <p:nvSpPr>
          <p:cNvPr id="3" name="Footer Placeholder 2"/>
          <p:cNvSpPr>
            <a:spLocks noGrp="1"/>
          </p:cNvSpPr>
          <p:nvPr>
            <p:ph type="ftr" sz="quarter" idx="11"/>
          </p:nvPr>
        </p:nvSpPr>
        <p:spPr/>
        <p:txBody>
          <a:bodyPr/>
          <a:lstStyle/>
          <a:p>
            <a:r>
              <a:rPr lang="en-US" dirty="0"/>
              <a:t>Laura Terrill</a:t>
            </a:r>
          </a:p>
        </p:txBody>
      </p:sp>
      <p:pic>
        <p:nvPicPr>
          <p:cNvPr id="4" name="Picture 3"/>
          <p:cNvPicPr>
            <a:picLocks noChangeAspect="1"/>
          </p:cNvPicPr>
          <p:nvPr/>
        </p:nvPicPr>
        <p:blipFill>
          <a:blip r:embed="rId2"/>
          <a:stretch>
            <a:fillRect/>
          </a:stretch>
        </p:blipFill>
        <p:spPr>
          <a:xfrm>
            <a:off x="196737" y="1690689"/>
            <a:ext cx="3959047" cy="4124007"/>
          </a:xfrm>
          <a:prstGeom prst="rect">
            <a:avLst/>
          </a:prstGeom>
        </p:spPr>
      </p:pic>
      <p:pic>
        <p:nvPicPr>
          <p:cNvPr id="5" name="Picture 4"/>
          <p:cNvPicPr>
            <a:picLocks noChangeAspect="1"/>
          </p:cNvPicPr>
          <p:nvPr/>
        </p:nvPicPr>
        <p:blipFill>
          <a:blip r:embed="rId3"/>
          <a:stretch>
            <a:fillRect/>
          </a:stretch>
        </p:blipFill>
        <p:spPr>
          <a:xfrm>
            <a:off x="4572000" y="1690689"/>
            <a:ext cx="4375262" cy="4375262"/>
          </a:xfrm>
          <a:prstGeom prst="rect">
            <a:avLst/>
          </a:prstGeom>
        </p:spPr>
      </p:pic>
      <p:sp>
        <p:nvSpPr>
          <p:cNvPr id="6" name="Title 5"/>
          <p:cNvSpPr txBox="1">
            <a:spLocks/>
          </p:cNvSpPr>
          <p:nvPr/>
        </p:nvSpPr>
        <p:spPr>
          <a:xfrm>
            <a:off x="428895" y="5818577"/>
            <a:ext cx="8286209" cy="1075548"/>
          </a:xfrm>
          <a:prstGeom prst="rect">
            <a:avLst/>
          </a:prstGeom>
          <a:solidFill>
            <a:schemeClr val="bg1"/>
          </a:solidFill>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Dos:</a:t>
            </a:r>
          </a:p>
          <a:p>
            <a:pPr algn="ctr"/>
            <a:r>
              <a:rPr lang="en-US" sz="3600"/>
              <a:t>I can ask and answer questions about where I live.</a:t>
            </a:r>
          </a:p>
          <a:p>
            <a:pPr algn="ctr"/>
            <a:r>
              <a:rPr lang="en-US" sz="3600"/>
              <a:t>I can say how I am different.</a:t>
            </a:r>
          </a:p>
        </p:txBody>
      </p:sp>
    </p:spTree>
    <p:extLst>
      <p:ext uri="{BB962C8B-B14F-4D97-AF65-F5344CB8AC3E}">
        <p14:creationId xmlns:p14="http://schemas.microsoft.com/office/powerpoint/2010/main" val="1547859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260118" y="182796"/>
            <a:ext cx="3657760" cy="5428224"/>
          </a:xfrm>
        </p:spPr>
      </p:pic>
      <p:sp>
        <p:nvSpPr>
          <p:cNvPr id="4" name="Footer Placeholder 3"/>
          <p:cNvSpPr>
            <a:spLocks noGrp="1"/>
          </p:cNvSpPr>
          <p:nvPr>
            <p:ph type="ftr" sz="quarter" idx="11"/>
          </p:nvPr>
        </p:nvSpPr>
        <p:spPr/>
        <p:txBody>
          <a:bodyPr/>
          <a:lstStyle/>
          <a:p>
            <a:r>
              <a:rPr lang="en-US" dirty="0"/>
              <a:t>Laura Terrill</a:t>
            </a:r>
          </a:p>
        </p:txBody>
      </p:sp>
      <p:pic>
        <p:nvPicPr>
          <p:cNvPr id="7" name="Picture 6"/>
          <p:cNvPicPr>
            <a:picLocks noChangeAspect="1"/>
          </p:cNvPicPr>
          <p:nvPr/>
        </p:nvPicPr>
        <p:blipFill>
          <a:blip r:embed="rId3"/>
          <a:stretch>
            <a:fillRect/>
          </a:stretch>
        </p:blipFill>
        <p:spPr>
          <a:xfrm>
            <a:off x="3917878" y="911081"/>
            <a:ext cx="5113243" cy="4019009"/>
          </a:xfrm>
          <a:prstGeom prst="rect">
            <a:avLst/>
          </a:prstGeom>
        </p:spPr>
      </p:pic>
      <p:sp>
        <p:nvSpPr>
          <p:cNvPr id="6" name="Title 5"/>
          <p:cNvSpPr txBox="1">
            <a:spLocks/>
          </p:cNvSpPr>
          <p:nvPr/>
        </p:nvSpPr>
        <p:spPr>
          <a:xfrm>
            <a:off x="404585" y="5570532"/>
            <a:ext cx="8286209" cy="1075548"/>
          </a:xfrm>
          <a:prstGeom prst="rect">
            <a:avLst/>
          </a:prstGeom>
          <a:solidFill>
            <a:schemeClr val="bg1"/>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describe my family.</a:t>
            </a:r>
          </a:p>
        </p:txBody>
      </p:sp>
    </p:spTree>
    <p:extLst>
      <p:ext uri="{BB962C8B-B14F-4D97-AF65-F5344CB8AC3E}">
        <p14:creationId xmlns:p14="http://schemas.microsoft.com/office/powerpoint/2010/main" val="1948934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Laura Terrill</a:t>
            </a:r>
          </a:p>
        </p:txBody>
      </p:sp>
      <p:pic>
        <p:nvPicPr>
          <p:cNvPr id="5" name="Picture 4"/>
          <p:cNvPicPr>
            <a:picLocks noChangeAspect="1"/>
          </p:cNvPicPr>
          <p:nvPr/>
        </p:nvPicPr>
        <p:blipFill>
          <a:blip r:embed="rId2"/>
          <a:stretch>
            <a:fillRect/>
          </a:stretch>
        </p:blipFill>
        <p:spPr>
          <a:xfrm>
            <a:off x="85940" y="0"/>
            <a:ext cx="4486060" cy="6858000"/>
          </a:xfrm>
          <a:prstGeom prst="rect">
            <a:avLst/>
          </a:prstGeom>
        </p:spPr>
      </p:pic>
      <p:pic>
        <p:nvPicPr>
          <p:cNvPr id="6" name="Picture 5"/>
          <p:cNvPicPr>
            <a:picLocks noChangeAspect="1"/>
          </p:cNvPicPr>
          <p:nvPr/>
        </p:nvPicPr>
        <p:blipFill>
          <a:blip r:embed="rId3"/>
          <a:stretch>
            <a:fillRect/>
          </a:stretch>
        </p:blipFill>
        <p:spPr>
          <a:xfrm>
            <a:off x="5198035" y="571500"/>
            <a:ext cx="3175000" cy="2857500"/>
          </a:xfrm>
          <a:prstGeom prst="rect">
            <a:avLst/>
          </a:prstGeom>
        </p:spPr>
      </p:pic>
      <p:sp>
        <p:nvSpPr>
          <p:cNvPr id="7" name="Title 5"/>
          <p:cNvSpPr txBox="1">
            <a:spLocks/>
          </p:cNvSpPr>
          <p:nvPr/>
        </p:nvSpPr>
        <p:spPr>
          <a:xfrm>
            <a:off x="5198035" y="4288664"/>
            <a:ext cx="3219718" cy="1280793"/>
          </a:xfrm>
          <a:prstGeom prst="rect">
            <a:avLst/>
          </a:prstGeom>
          <a:solidFill>
            <a:schemeClr val="bg1"/>
          </a:solidFill>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describe pets. </a:t>
            </a:r>
          </a:p>
        </p:txBody>
      </p:sp>
    </p:spTree>
    <p:extLst>
      <p:ext uri="{BB962C8B-B14F-4D97-AF65-F5344CB8AC3E}">
        <p14:creationId xmlns:p14="http://schemas.microsoft.com/office/powerpoint/2010/main" val="171737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Laura Terrill</a:t>
            </a:r>
          </a:p>
        </p:txBody>
      </p:sp>
      <p:pic>
        <p:nvPicPr>
          <p:cNvPr id="5" name="Picture 4" descr="best-cities-shopping-paris-1.jpg"/>
          <p:cNvPicPr>
            <a:picLocks noChangeAspect="1"/>
          </p:cNvPicPr>
          <p:nvPr/>
        </p:nvPicPr>
        <p:blipFill>
          <a:blip r:embed="rId3"/>
          <a:stretch>
            <a:fillRect/>
          </a:stretch>
        </p:blipFill>
        <p:spPr>
          <a:xfrm>
            <a:off x="-455562" y="0"/>
            <a:ext cx="10506456" cy="7004304"/>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4</a:t>
            </a:fld>
            <a:endParaRPr lang="en-US"/>
          </a:p>
        </p:txBody>
      </p:sp>
    </p:spTree>
    <p:extLst>
      <p:ext uri="{BB962C8B-B14F-4D97-AF65-F5344CB8AC3E}">
        <p14:creationId xmlns:p14="http://schemas.microsoft.com/office/powerpoint/2010/main" val="66917269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33811" y="618185"/>
            <a:ext cx="3531225" cy="1171977"/>
          </a:xfrm>
          <a:solidFill>
            <a:schemeClr val="accent1"/>
          </a:solidFill>
        </p:spPr>
        <p:txBody>
          <a:bodyPr>
            <a:normAutofit/>
          </a:bodyPr>
          <a:lstStyle/>
          <a:p>
            <a:r>
              <a:rPr lang="en-US" sz="2800" dirty="0" smtClean="0">
                <a:solidFill>
                  <a:schemeClr val="tx1"/>
                </a:solidFill>
              </a:rPr>
              <a:t>Compare class results to target culture</a:t>
            </a:r>
            <a:r>
              <a:rPr lang="is-IS" sz="2800" dirty="0" smtClean="0">
                <a:solidFill>
                  <a:schemeClr val="tx1"/>
                </a:solidFill>
              </a:rPr>
              <a:t>…</a:t>
            </a:r>
            <a:endParaRPr lang="en-US" sz="2800" dirty="0">
              <a:solidFill>
                <a:schemeClr val="tx1"/>
              </a:solidFill>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25059" y="23006"/>
            <a:ext cx="3840124" cy="6826890"/>
          </a:xfrm>
        </p:spPr>
      </p:pic>
      <p:sp>
        <p:nvSpPr>
          <p:cNvPr id="4" name="Footer Placeholder 3"/>
          <p:cNvSpPr>
            <a:spLocks noGrp="1"/>
          </p:cNvSpPr>
          <p:nvPr>
            <p:ph type="ftr" sz="quarter" idx="11"/>
          </p:nvPr>
        </p:nvSpPr>
        <p:spPr/>
        <p:txBody>
          <a:bodyPr/>
          <a:lstStyle/>
          <a:p>
            <a:r>
              <a:rPr lang="en-US" smtClean="0"/>
              <a:t>Laura Terrill</a:t>
            </a:r>
            <a:endParaRPr lang="en-US"/>
          </a:p>
        </p:txBody>
      </p:sp>
      <p:sp>
        <p:nvSpPr>
          <p:cNvPr id="5" name="Slide Number Placeholder 4"/>
          <p:cNvSpPr>
            <a:spLocks noGrp="1"/>
          </p:cNvSpPr>
          <p:nvPr>
            <p:ph type="sldNum" sz="quarter" idx="12"/>
          </p:nvPr>
        </p:nvSpPr>
        <p:spPr/>
        <p:txBody>
          <a:bodyPr/>
          <a:lstStyle/>
          <a:p>
            <a:fld id="{8371840F-F3F7-1541-A54A-DB88672CD3F2}" type="slidenum">
              <a:rPr lang="en-US" smtClean="0"/>
              <a:t>40</a:t>
            </a:fld>
            <a:endParaRPr lang="en-US"/>
          </a:p>
        </p:txBody>
      </p:sp>
      <p:sp>
        <p:nvSpPr>
          <p:cNvPr id="7" name="Title 5"/>
          <p:cNvSpPr txBox="1">
            <a:spLocks/>
          </p:cNvSpPr>
          <p:nvPr/>
        </p:nvSpPr>
        <p:spPr>
          <a:xfrm>
            <a:off x="5636086" y="2601531"/>
            <a:ext cx="2526674" cy="2943450"/>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a:solidFill>
                  <a:schemeClr val="accent6"/>
                </a:solidFill>
              </a:rPr>
              <a:t>Sample Can Do:</a:t>
            </a:r>
          </a:p>
          <a:p>
            <a:pPr algn="ctr"/>
            <a:r>
              <a:rPr lang="en-US" sz="2400"/>
              <a:t>I can ask and answer questions about likes and dislikes related to music.</a:t>
            </a:r>
          </a:p>
        </p:txBody>
      </p:sp>
    </p:spTree>
    <p:extLst>
      <p:ext uri="{BB962C8B-B14F-4D97-AF65-F5344CB8AC3E}">
        <p14:creationId xmlns:p14="http://schemas.microsoft.com/office/powerpoint/2010/main" val="264372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41</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0200"/>
            <a:ext cx="9144000" cy="6183630"/>
          </a:xfrm>
          <a:prstGeom prst="rect">
            <a:avLst/>
          </a:prstGeom>
        </p:spPr>
      </p:pic>
      <p:sp>
        <p:nvSpPr>
          <p:cNvPr id="6" name="Title 5"/>
          <p:cNvSpPr txBox="1">
            <a:spLocks/>
          </p:cNvSpPr>
          <p:nvPr/>
        </p:nvSpPr>
        <p:spPr>
          <a:xfrm>
            <a:off x="180305" y="161998"/>
            <a:ext cx="5409127" cy="790262"/>
          </a:xfrm>
          <a:prstGeom prst="rect">
            <a:avLst/>
          </a:prstGeom>
          <a:solidFill>
            <a:schemeClr val="bg1"/>
          </a:solidFill>
        </p:spPr>
        <p:txBody>
          <a:bodyPr vert="horz" lIns="91440" tIns="45720" rIns="91440" bIns="45720" rtlCol="0" anchor="ctr">
            <a:normAutofit fontScale="8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describe myself. </a:t>
            </a:r>
          </a:p>
        </p:txBody>
      </p:sp>
    </p:spTree>
    <p:extLst>
      <p:ext uri="{BB962C8B-B14F-4D97-AF65-F5344CB8AC3E}">
        <p14:creationId xmlns:p14="http://schemas.microsoft.com/office/powerpoint/2010/main" val="161815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Getting the most out of a text</a:t>
            </a:r>
          </a:p>
        </p:txBody>
      </p:sp>
      <p:graphicFrame>
        <p:nvGraphicFramePr>
          <p:cNvPr id="8" name="Content Placeholder 7"/>
          <p:cNvGraphicFramePr>
            <a:graphicFrameLocks noGrp="1"/>
          </p:cNvGraphicFramePr>
          <p:nvPr>
            <p:ph idx="1"/>
            <p:extLst/>
          </p:nvPr>
        </p:nvGraphicFramePr>
        <p:xfrm>
          <a:off x="-518391" y="1301750"/>
          <a:ext cx="7118350" cy="52371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p:cNvSpPr>
            <a:spLocks noGrp="1"/>
          </p:cNvSpPr>
          <p:nvPr>
            <p:ph type="ftr" sz="quarter" idx="11"/>
          </p:nvPr>
        </p:nvSpPr>
        <p:spPr/>
        <p:txBody>
          <a:bodyPr/>
          <a:lstStyle/>
          <a:p>
            <a:r>
              <a:rPr lang="en-US" smtClean="0"/>
              <a:t>Laura Terrill</a:t>
            </a:r>
            <a:endParaRPr lang="en-US" dirty="0"/>
          </a:p>
        </p:txBody>
      </p:sp>
      <p:pic>
        <p:nvPicPr>
          <p:cNvPr id="7" name="Picture 8" descr="ReadingManiacs"/>
          <p:cNvPicPr>
            <a:picLocks noChangeAspect="1" noChangeArrowheads="1"/>
          </p:cNvPicPr>
          <p:nvPr/>
        </p:nvPicPr>
        <p:blipFill>
          <a:blip r:embed="rId8"/>
          <a:srcRect/>
          <a:stretch>
            <a:fillRect/>
          </a:stretch>
        </p:blipFill>
        <p:spPr bwMode="auto">
          <a:xfrm>
            <a:off x="306321" y="1843826"/>
            <a:ext cx="1241897" cy="932688"/>
          </a:xfrm>
          <a:prstGeom prst="rect">
            <a:avLst/>
          </a:prstGeom>
          <a:noFill/>
          <a:ln w="9525">
            <a:noFill/>
            <a:miter lim="800000"/>
            <a:headEnd/>
            <a:tailEnd/>
          </a:ln>
        </p:spPr>
      </p:pic>
      <p:pic>
        <p:nvPicPr>
          <p:cNvPr id="10" name="Picture 7" descr="P4220050-2"/>
          <p:cNvPicPr>
            <a:picLocks noChangeAspect="1" noChangeArrowheads="1"/>
          </p:cNvPicPr>
          <p:nvPr/>
        </p:nvPicPr>
        <p:blipFill>
          <a:blip r:embed="rId9"/>
          <a:srcRect/>
          <a:stretch>
            <a:fillRect/>
          </a:stretch>
        </p:blipFill>
        <p:spPr bwMode="auto">
          <a:xfrm>
            <a:off x="329827" y="4942158"/>
            <a:ext cx="1194884" cy="969264"/>
          </a:xfrm>
          <a:prstGeom prst="rect">
            <a:avLst/>
          </a:prstGeom>
          <a:noFill/>
          <a:ln w="9525">
            <a:noFill/>
            <a:miter lim="800000"/>
            <a:headEnd/>
            <a:tailEnd/>
          </a:ln>
        </p:spPr>
      </p:pic>
      <p:pic>
        <p:nvPicPr>
          <p:cNvPr id="11" name="Picture 10" descr="CCclipart"/>
          <p:cNvPicPr>
            <a:picLocks noChangeAspect="1" noChangeArrowheads="1"/>
          </p:cNvPicPr>
          <p:nvPr/>
        </p:nvPicPr>
        <p:blipFill>
          <a:blip r:embed="rId10"/>
          <a:srcRect/>
          <a:stretch>
            <a:fillRect/>
          </a:stretch>
        </p:blipFill>
        <p:spPr bwMode="auto">
          <a:xfrm>
            <a:off x="424610" y="3367358"/>
            <a:ext cx="1005319" cy="950976"/>
          </a:xfrm>
          <a:prstGeom prst="rect">
            <a:avLst/>
          </a:prstGeom>
          <a:noFill/>
          <a:ln w="9525">
            <a:noFill/>
            <a:miter lim="800000"/>
            <a:headEnd/>
            <a:tailEnd/>
          </a:ln>
        </p:spPr>
      </p:pic>
      <p:sp>
        <p:nvSpPr>
          <p:cNvPr id="12" name="Content Placeholder 2"/>
          <p:cNvSpPr txBox="1">
            <a:spLocks/>
          </p:cNvSpPr>
          <p:nvPr/>
        </p:nvSpPr>
        <p:spPr>
          <a:xfrm>
            <a:off x="4575290" y="1941911"/>
            <a:ext cx="4402455" cy="441444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solidFill>
                  <a:schemeClr val="tx1">
                    <a:lumMod val="95000"/>
                  </a:schemeClr>
                </a:solidFill>
                <a:latin typeface="Corbel" charset="0"/>
                <a:ea typeface="Corbel" charset="0"/>
                <a:cs typeface="Corbel" charset="0"/>
              </a:rPr>
              <a:t>How can you best use this text in the </a:t>
            </a:r>
            <a:r>
              <a:rPr lang="en-US" b="1" dirty="0">
                <a:solidFill>
                  <a:schemeClr val="accent6"/>
                </a:solidFill>
                <a:latin typeface="Corbel" charset="0"/>
                <a:ea typeface="Corbel" charset="0"/>
                <a:cs typeface="Corbel" charset="0"/>
              </a:rPr>
              <a:t>interpretive</a:t>
            </a:r>
            <a:r>
              <a:rPr lang="en-US" dirty="0">
                <a:solidFill>
                  <a:schemeClr val="accent6"/>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mode?</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a:t>
            </a:r>
            <a:r>
              <a:rPr lang="en-US" dirty="0">
                <a:solidFill>
                  <a:schemeClr val="accent6"/>
                </a:solidFill>
                <a:latin typeface="Corbel" charset="0"/>
                <a:ea typeface="Corbel" charset="0"/>
                <a:cs typeface="Corbel" charset="0"/>
              </a:rPr>
              <a:t> </a:t>
            </a:r>
            <a:r>
              <a:rPr lang="en-US" b="1" dirty="0">
                <a:solidFill>
                  <a:schemeClr val="accent6"/>
                </a:solidFill>
                <a:latin typeface="Corbel" charset="0"/>
                <a:ea typeface="Corbel" charset="0"/>
                <a:cs typeface="Corbel" charset="0"/>
              </a:rPr>
              <a:t>interpersonal</a:t>
            </a:r>
            <a:r>
              <a:rPr lang="en-US" dirty="0">
                <a:solidFill>
                  <a:schemeClr val="accent6"/>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conversation would students be likely to have on this topic?</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 might students do in the </a:t>
            </a:r>
            <a:r>
              <a:rPr lang="en-US" b="1" dirty="0">
                <a:solidFill>
                  <a:schemeClr val="accent6"/>
                </a:solidFill>
                <a:latin typeface="Corbel" charset="0"/>
                <a:ea typeface="Corbel" charset="0"/>
                <a:cs typeface="Corbel" charset="0"/>
              </a:rPr>
              <a:t>presentational</a:t>
            </a:r>
            <a:r>
              <a:rPr lang="en-US" dirty="0">
                <a:solidFill>
                  <a:schemeClr val="tx1">
                    <a:lumMod val="95000"/>
                  </a:schemeClr>
                </a:solidFill>
                <a:latin typeface="Corbel" charset="0"/>
                <a:ea typeface="Corbel" charset="0"/>
                <a:cs typeface="Corbel" charset="0"/>
              </a:rPr>
              <a:t> mode as a way of making learning more concrete?</a:t>
            </a:r>
          </a:p>
          <a:p>
            <a:endParaRPr lang="en-US" dirty="0">
              <a:solidFill>
                <a:schemeClr val="tx1">
                  <a:lumMod val="95000"/>
                </a:schemeClr>
              </a:solidFill>
              <a:latin typeface="Corbel" charset="0"/>
              <a:ea typeface="Corbel" charset="0"/>
              <a:cs typeface="Corbel" charset="0"/>
            </a:endParaRPr>
          </a:p>
        </p:txBody>
      </p:sp>
      <p:sp>
        <p:nvSpPr>
          <p:cNvPr id="3" name="Slide Number Placeholder 2"/>
          <p:cNvSpPr>
            <a:spLocks noGrp="1"/>
          </p:cNvSpPr>
          <p:nvPr>
            <p:ph type="sldNum" sz="quarter" idx="12"/>
          </p:nvPr>
        </p:nvSpPr>
        <p:spPr/>
        <p:txBody>
          <a:bodyPr/>
          <a:lstStyle/>
          <a:p>
            <a:fld id="{D57F1E4F-1CFF-5643-939E-02111984F565}" type="slidenum">
              <a:rPr lang="en-US" smtClean="0"/>
              <a:t>42</a:t>
            </a:fld>
            <a:endParaRPr lang="en-US" dirty="0"/>
          </a:p>
        </p:txBody>
      </p:sp>
    </p:spTree>
    <p:extLst>
      <p:ext uri="{BB962C8B-B14F-4D97-AF65-F5344CB8AC3E}">
        <p14:creationId xmlns:p14="http://schemas.microsoft.com/office/powerpoint/2010/main" val="68774498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4"/>
          <p:cNvSpPr>
            <a:spLocks noGrp="1"/>
          </p:cNvSpPr>
          <p:nvPr>
            <p:ph type="title"/>
          </p:nvPr>
        </p:nvSpPr>
        <p:spPr>
          <a:xfrm>
            <a:off x="628650" y="5399489"/>
            <a:ext cx="7886700" cy="945897"/>
          </a:xfr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a:normAutofit/>
          </a:bodyPr>
          <a:lstStyle/>
          <a:p>
            <a:pPr algn="ctr"/>
            <a:r>
              <a:rPr lang="en-US" sz="2400" dirty="0" smtClean="0">
                <a:solidFill>
                  <a:schemeClr val="bg1"/>
                </a:solidFill>
              </a:rPr>
              <a:t>Meaning bearing – a message that students want </a:t>
            </a:r>
            <a:br>
              <a:rPr lang="en-US" sz="2400" dirty="0" smtClean="0">
                <a:solidFill>
                  <a:schemeClr val="bg1"/>
                </a:solidFill>
              </a:rPr>
            </a:br>
            <a:r>
              <a:rPr lang="en-US" sz="2400" dirty="0" smtClean="0">
                <a:solidFill>
                  <a:schemeClr val="bg1"/>
                </a:solidFill>
              </a:rPr>
              <a:t>and need to understand</a:t>
            </a:r>
            <a:endParaRPr lang="en-US" sz="2400" dirty="0">
              <a:solidFill>
                <a:schemeClr val="bg1"/>
              </a:solidFill>
            </a:endParaRPr>
          </a:p>
        </p:txBody>
      </p:sp>
      <p:sp>
        <p:nvSpPr>
          <p:cNvPr id="7" name="Footer Placeholder 6"/>
          <p:cNvSpPr>
            <a:spLocks noGrp="1"/>
          </p:cNvSpPr>
          <p:nvPr>
            <p:ph type="ftr" sz="quarter" idx="11"/>
          </p:nvPr>
        </p:nvSpPr>
        <p:spPr/>
        <p:txBody>
          <a:bodyPr/>
          <a:lstStyle/>
          <a:p>
            <a:pPr>
              <a:defRPr/>
            </a:pPr>
            <a:r>
              <a:rPr lang="en-US"/>
              <a:t>Laura Terrill</a:t>
            </a:r>
          </a:p>
        </p:txBody>
      </p:sp>
      <p:sp>
        <p:nvSpPr>
          <p:cNvPr id="3" name="Content Placeholder 2"/>
          <p:cNvSpPr>
            <a:spLocks noGrp="1"/>
          </p:cNvSpPr>
          <p:nvPr>
            <p:ph sz="half" idx="4294967295"/>
          </p:nvPr>
        </p:nvSpPr>
        <p:spPr>
          <a:xfrm>
            <a:off x="5098706" y="1340826"/>
            <a:ext cx="3760788" cy="3581400"/>
          </a:xfr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a:lstStyle/>
          <a:p>
            <a:pPr marL="0" indent="0" algn="ctr">
              <a:buNone/>
            </a:pPr>
            <a:r>
              <a:rPr lang="en-US" sz="3200" dirty="0" smtClean="0">
                <a:solidFill>
                  <a:schemeClr val="bg1"/>
                </a:solidFill>
                <a:latin typeface="Corbel" charset="0"/>
                <a:ea typeface="Corbel" charset="0"/>
                <a:cs typeface="Corbel" charset="0"/>
              </a:rPr>
              <a:t>written </a:t>
            </a:r>
            <a:r>
              <a:rPr lang="en-US" sz="3200" dirty="0">
                <a:solidFill>
                  <a:schemeClr val="bg1"/>
                </a:solidFill>
                <a:latin typeface="Corbel" charset="0"/>
                <a:ea typeface="Corbel" charset="0"/>
                <a:cs typeface="Corbel" charset="0"/>
              </a:rPr>
              <a:t>by native speakers for native speakers</a:t>
            </a:r>
          </a:p>
          <a:p>
            <a:pPr marL="182880" indent="-182880">
              <a:buFont typeface="Arial"/>
              <a:buChar char="•"/>
            </a:pPr>
            <a:r>
              <a:rPr lang="en-US" sz="2400" dirty="0">
                <a:solidFill>
                  <a:schemeClr val="bg1"/>
                </a:solidFill>
                <a:latin typeface="Corbel" charset="0"/>
                <a:ea typeface="Corbel" charset="0"/>
                <a:cs typeface="Corbel" charset="0"/>
              </a:rPr>
              <a:t>provides visual support</a:t>
            </a:r>
          </a:p>
          <a:p>
            <a:pPr marL="182880" indent="-182880">
              <a:buFont typeface="Arial"/>
              <a:buChar char="•"/>
            </a:pPr>
            <a:r>
              <a:rPr lang="en-US" sz="2400" dirty="0">
                <a:solidFill>
                  <a:schemeClr val="bg1"/>
                </a:solidFill>
                <a:latin typeface="Corbel" charset="0"/>
                <a:ea typeface="Corbel" charset="0"/>
                <a:cs typeface="Corbel" charset="0"/>
              </a:rPr>
              <a:t>is culturally rich</a:t>
            </a:r>
          </a:p>
          <a:p>
            <a:pPr marL="182880" indent="-182880">
              <a:buFont typeface="Arial"/>
              <a:buChar char="•"/>
            </a:pPr>
            <a:r>
              <a:rPr lang="en-US" sz="2400" dirty="0">
                <a:solidFill>
                  <a:schemeClr val="bg1"/>
                </a:solidFill>
                <a:latin typeface="Corbel" charset="0"/>
                <a:ea typeface="Corbel" charset="0"/>
                <a:cs typeface="Corbel" charset="0"/>
              </a:rPr>
              <a:t>provides models of correct language</a:t>
            </a:r>
          </a:p>
          <a:p>
            <a:endParaRPr lang="en-US" dirty="0">
              <a:solidFill>
                <a:schemeClr val="bg1"/>
              </a:solidFill>
              <a:latin typeface="Corbel" charset="0"/>
              <a:ea typeface="Corbel" charset="0"/>
              <a:cs typeface="Corbel" charset="0"/>
            </a:endParaRPr>
          </a:p>
          <a:p>
            <a:endParaRPr lang="en-US" dirty="0">
              <a:solidFill>
                <a:schemeClr val="bg1"/>
              </a:solidFill>
              <a:latin typeface="Corbel" charset="0"/>
              <a:ea typeface="Corbel" charset="0"/>
              <a:cs typeface="Corbel" charset="0"/>
            </a:endParaRPr>
          </a:p>
        </p:txBody>
      </p:sp>
      <p:sp>
        <p:nvSpPr>
          <p:cNvPr id="8" name="Title 4"/>
          <p:cNvSpPr txBox="1">
            <a:spLocks/>
          </p:cNvSpPr>
          <p:nvPr/>
        </p:nvSpPr>
        <p:spPr>
          <a:xfrm>
            <a:off x="533400" y="146724"/>
            <a:ext cx="7886700" cy="1325563"/>
          </a:xfrm>
          <a:prstGeom prst="rect">
            <a:avLst/>
          </a:prstGeom>
          <a:noFill/>
        </p:spPr>
        <p:txBody>
          <a:bodyPr vert="horz" lIns="91440" tIns="45720" rIns="91440" bIns="45720" rtlCol="0" anchor="ctr">
            <a:normAutofit/>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dirty="0" smtClean="0">
                <a:solidFill>
                  <a:schemeClr val="tx1">
                    <a:lumMod val="95000"/>
                  </a:schemeClr>
                </a:solidFill>
              </a:rPr>
              <a:t>Authentic Text</a:t>
            </a:r>
            <a:endParaRPr lang="en-US" dirty="0">
              <a:solidFill>
                <a:schemeClr val="tx1">
                  <a:lumMod val="95000"/>
                </a:schemeClr>
              </a:solidFill>
            </a:endParaRPr>
          </a:p>
        </p:txBody>
      </p:sp>
      <p:pic>
        <p:nvPicPr>
          <p:cNvPr id="9" name="Content Placeholder 7" descr="philippies-enfant-rue.jpg"/>
          <p:cNvPicPr>
            <a:picLocks noGrp="1" noChangeAspect="1"/>
          </p:cNvPicPr>
          <p:nvPr>
            <p:ph idx="1"/>
          </p:nvPr>
        </p:nvPicPr>
        <p:blipFill>
          <a:blip r:embed="rId2"/>
          <a:stretch>
            <a:fillRect/>
          </a:stretch>
        </p:blipFill>
        <p:spPr>
          <a:xfrm>
            <a:off x="128323" y="1813266"/>
            <a:ext cx="4667203" cy="3108960"/>
          </a:xfrm>
        </p:spPr>
      </p:pic>
    </p:spTree>
    <p:extLst>
      <p:ext uri="{BB962C8B-B14F-4D97-AF65-F5344CB8AC3E}">
        <p14:creationId xmlns:p14="http://schemas.microsoft.com/office/powerpoint/2010/main" val="1742258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75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2"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9204" name="Content Placeholder 4" descr="philippies-enfant-rue.jpg"/>
          <p:cNvPicPr>
            <a:picLocks noGrp="1" noChangeAspect="1"/>
          </p:cNvPicPr>
          <p:nvPr>
            <p:ph idx="1"/>
          </p:nvPr>
        </p:nvPicPr>
        <p:blipFill>
          <a:blip r:embed="rId2"/>
          <a:srcRect l="-10403" r="-10403"/>
          <a:stretch>
            <a:fillRect/>
          </a:stretch>
        </p:blipFill>
        <p:spPr>
          <a:xfrm>
            <a:off x="245556" y="895658"/>
            <a:ext cx="8543533" cy="4710920"/>
          </a:xfrm>
        </p:spPr>
      </p:pic>
      <p:sp>
        <p:nvSpPr>
          <p:cNvPr id="179203" name="Footer Placeholder 1"/>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t>Laura Terrill</a:t>
            </a:r>
          </a:p>
        </p:txBody>
      </p:sp>
      <p:sp>
        <p:nvSpPr>
          <p:cNvPr id="6" name="TextBox 5"/>
          <p:cNvSpPr txBox="1"/>
          <p:nvPr/>
        </p:nvSpPr>
        <p:spPr>
          <a:xfrm>
            <a:off x="1340757" y="5906248"/>
            <a:ext cx="6635750" cy="369888"/>
          </a:xfrm>
          <a:prstGeom prst="rect">
            <a:avLst/>
          </a:prstGeom>
          <a:noFill/>
        </p:spPr>
        <p:txBody>
          <a:bodyPr wrap="none">
            <a:spAutoFit/>
          </a:bodyPr>
          <a:lstStyle/>
          <a:p>
            <a:pPr>
              <a:defRPr/>
            </a:pPr>
            <a:r>
              <a:rPr lang="en-US" sz="1800">
                <a:latin typeface="+mn-lt"/>
              </a:rPr>
              <a:t>http://1jour1actu.com/monde/enfant-photo-philippines-84059/</a:t>
            </a:r>
          </a:p>
        </p:txBody>
      </p:sp>
      <p:sp>
        <p:nvSpPr>
          <p:cNvPr id="2" name="Slide Number Placeholder 1"/>
          <p:cNvSpPr>
            <a:spLocks noGrp="1"/>
          </p:cNvSpPr>
          <p:nvPr>
            <p:ph type="sldNum" sz="quarter" idx="12"/>
          </p:nvPr>
        </p:nvSpPr>
        <p:spPr/>
        <p:txBody>
          <a:bodyPr/>
          <a:lstStyle/>
          <a:p>
            <a:fld id="{74C2F60E-34D8-DD42-93FD-7BD7AE432328}" type="slidenum">
              <a:rPr lang="en-US"/>
              <a:pPr/>
              <a:t>44</a:t>
            </a:fld>
            <a:endParaRPr lang="en-US"/>
          </a:p>
        </p:txBody>
      </p:sp>
      <p:grpSp>
        <p:nvGrpSpPr>
          <p:cNvPr id="8" name="Group 7"/>
          <p:cNvGrpSpPr/>
          <p:nvPr/>
        </p:nvGrpSpPr>
        <p:grpSpPr>
          <a:xfrm>
            <a:off x="932688" y="858487"/>
            <a:ext cx="7128600" cy="5029473"/>
            <a:chOff x="932688" y="858487"/>
            <a:chExt cx="7128600" cy="5029473"/>
          </a:xfrm>
        </p:grpSpPr>
        <p:sp>
          <p:nvSpPr>
            <p:cNvPr id="3" name="Rectangle 2"/>
            <p:cNvSpPr/>
            <p:nvPr/>
          </p:nvSpPr>
          <p:spPr>
            <a:xfrm>
              <a:off x="932688" y="877824"/>
              <a:ext cx="7128600" cy="137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32688" y="4500137"/>
              <a:ext cx="7128600" cy="137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932688" y="858487"/>
              <a:ext cx="2450592" cy="50213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610696" y="866599"/>
              <a:ext cx="2450592" cy="50213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22826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028699"/>
          </a:xfrm>
          <a:solidFill>
            <a:schemeClr val="bg1"/>
          </a:solidFill>
        </p:spPr>
        <p:txBody>
          <a:bodyPr/>
          <a:lstStyle/>
          <a:p>
            <a:pPr algn="ctr"/>
            <a:r>
              <a:rPr lang="en-US"/>
              <a:t>Interpretive Mode</a:t>
            </a:r>
          </a:p>
        </p:txBody>
      </p:sp>
      <p:pic>
        <p:nvPicPr>
          <p:cNvPr id="181251" name="Content Placeholder 7" descr="philippies-enfant-rue.jpg"/>
          <p:cNvPicPr>
            <a:picLocks noGrp="1" noChangeAspect="1"/>
          </p:cNvPicPr>
          <p:nvPr>
            <p:ph sz="half" idx="1"/>
          </p:nvPr>
        </p:nvPicPr>
        <p:blipFill>
          <a:blip r:embed="rId2"/>
          <a:srcRect/>
          <a:stretch>
            <a:fillRect/>
          </a:stretch>
        </p:blipFill>
        <p:spPr>
          <a:xfrm>
            <a:off x="114300" y="1828800"/>
            <a:ext cx="4584700" cy="3054350"/>
          </a:xfrm>
        </p:spPr>
      </p:pic>
      <p:sp>
        <p:nvSpPr>
          <p:cNvPr id="181252" name="Content Placeholder 6"/>
          <p:cNvSpPr>
            <a:spLocks noGrp="1"/>
          </p:cNvSpPr>
          <p:nvPr>
            <p:ph sz="half" idx="2"/>
          </p:nvPr>
        </p:nvSpPr>
        <p:spPr/>
        <p:txBody>
          <a:bodyPr/>
          <a:lstStyle/>
          <a:p>
            <a:pPr marL="0" indent="0" eaLnBrk="1" hangingPunct="1">
              <a:lnSpc>
                <a:spcPct val="120000"/>
              </a:lnSpc>
              <a:spcBef>
                <a:spcPct val="0"/>
              </a:spcBef>
              <a:buFont typeface="Wingdings" pitchFamily="-109" charset="2"/>
              <a:buNone/>
            </a:pPr>
            <a:r>
              <a:rPr lang="en-US" sz="2400" smtClean="0"/>
              <a:t>Daniel Cabrera a 9 ans. Il vit aux Philippines, un pays d'Asie du Sud-Est, situé à plus de 11 000 kilomètres de la France. Les Philippines sont constituées de plus de 7 000 îles. Daniel vit à Cebu, une île située au centre de l'archipel philippin.</a:t>
            </a:r>
          </a:p>
        </p:txBody>
      </p:sp>
      <p:sp>
        <p:nvSpPr>
          <p:cNvPr id="181253" name="Footer Placeholder 2"/>
          <p:cNvSpPr>
            <a:spLocks noGrp="1"/>
          </p:cNvSpPr>
          <p:nvPr>
            <p:ph type="ftr" sz="quarter" idx="11"/>
          </p:nvPr>
        </p:nvSpPr>
        <p:spPr bwMode="auto">
          <a:xfrm>
            <a:off x="6457950" y="6356351"/>
            <a:ext cx="2057400" cy="365125"/>
          </a:xfrm>
          <a:prstGeom prst="rect">
            <a:avLst/>
          </a:prstGeom>
          <a:noFill/>
          <a:ln>
            <a:miter lim="800000"/>
            <a:headEnd/>
            <a:tailEnd/>
          </a:ln>
        </p:spPr>
        <p:txBody>
          <a:bodyPr wrap="square" lIns="91440" tIns="45720" rIns="91440" bIns="45720" numCol="1" anchorCtr="0" compatLnSpc="1">
            <a:prstTxWarp prst="textNoShape">
              <a:avLst/>
            </a:prstTxWarp>
          </a:bodyPr>
          <a:lstStyle/>
          <a:p>
            <a:r>
              <a:rPr lang="en-US"/>
              <a:t>Laura Terrill</a:t>
            </a:r>
          </a:p>
        </p:txBody>
      </p:sp>
      <p:sp>
        <p:nvSpPr>
          <p:cNvPr id="10" name="TextBox 9"/>
          <p:cNvSpPr txBox="1"/>
          <p:nvPr/>
        </p:nvSpPr>
        <p:spPr>
          <a:xfrm>
            <a:off x="114300" y="4559299"/>
            <a:ext cx="4584700" cy="1815882"/>
          </a:xfrm>
          <a:prstGeom prst="rect">
            <a:avLst/>
          </a:prstGeom>
          <a:solidFill>
            <a:schemeClr val="bg1"/>
          </a:solidFill>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2800">
                <a:solidFill>
                  <a:schemeClr val="tx1"/>
                </a:solidFill>
              </a:rPr>
              <a:t>Students write questions in target language that are answered in the text. Then, they pair and ask each other.</a:t>
            </a:r>
          </a:p>
        </p:txBody>
      </p:sp>
      <p:sp>
        <p:nvSpPr>
          <p:cNvPr id="3" name="Slide Number Placeholder 2"/>
          <p:cNvSpPr>
            <a:spLocks noGrp="1"/>
          </p:cNvSpPr>
          <p:nvPr>
            <p:ph type="sldNum" sz="quarter" idx="12"/>
          </p:nvPr>
        </p:nvSpPr>
        <p:spPr/>
        <p:txBody>
          <a:bodyPr/>
          <a:lstStyle/>
          <a:p>
            <a:fld id="{74C2F60E-34D8-DD42-93FD-7BD7AE432328}" type="slidenum">
              <a:rPr lang="en-US"/>
              <a:pPr/>
              <a:t>45</a:t>
            </a:fld>
            <a:endParaRPr lang="en-US"/>
          </a:p>
        </p:txBody>
      </p:sp>
    </p:spTree>
    <p:extLst>
      <p:ext uri="{BB962C8B-B14F-4D97-AF65-F5344CB8AC3E}">
        <p14:creationId xmlns:p14="http://schemas.microsoft.com/office/powerpoint/2010/main" val="159672362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67389" y="306953"/>
            <a:ext cx="6414408" cy="1145495"/>
          </a:xfrm>
          <a:solidFill>
            <a:schemeClr val="bg1"/>
          </a:solidFill>
        </p:spPr>
        <p:txBody>
          <a:bodyPr>
            <a:normAutofit/>
          </a:bodyPr>
          <a:lstStyle/>
          <a:p>
            <a:pPr algn="ctr"/>
            <a:r>
              <a:rPr lang="en-US"/>
              <a:t>Presentational Mode</a:t>
            </a:r>
          </a:p>
        </p:txBody>
      </p:sp>
      <p:sp>
        <p:nvSpPr>
          <p:cNvPr id="5" name="Content Placeholder 4"/>
          <p:cNvSpPr>
            <a:spLocks noGrp="1"/>
          </p:cNvSpPr>
          <p:nvPr>
            <p:ph sz="half" idx="1"/>
          </p:nvPr>
        </p:nvSpPr>
        <p:spPr>
          <a:xfrm>
            <a:off x="263978" y="3313925"/>
            <a:ext cx="4024993" cy="2926080"/>
          </a:xfrm>
          <a:solidFill>
            <a:schemeClr val="bg1"/>
          </a:solidFill>
        </p:spPr>
        <p:txBody>
          <a:bodyPr anchor="ctr"/>
          <a:lstStyle/>
          <a:p>
            <a:r>
              <a:rPr lang="en-US">
                <a:ea typeface="ＭＳ Ｐゴシック" pitchFamily="-112" charset="-128"/>
                <a:cs typeface="ＭＳ Ｐゴシック" pitchFamily="-112" charset="-128"/>
              </a:rPr>
              <a:t>Daniel is young. </a:t>
            </a:r>
          </a:p>
          <a:p>
            <a:r>
              <a:rPr lang="en-US">
                <a:ea typeface="ＭＳ Ｐゴシック" pitchFamily="-112" charset="-128"/>
                <a:cs typeface="ＭＳ Ｐゴシック" pitchFamily="-112" charset="-128"/>
              </a:rPr>
              <a:t>He is a student. </a:t>
            </a:r>
          </a:p>
          <a:p>
            <a:r>
              <a:rPr lang="en-US">
                <a:ea typeface="ＭＳ Ｐゴシック" pitchFamily="-112" charset="-128"/>
                <a:cs typeface="ＭＳ Ｐゴシック" pitchFamily="-112" charset="-128"/>
              </a:rPr>
              <a:t>He likes school. </a:t>
            </a:r>
          </a:p>
          <a:p>
            <a:r>
              <a:rPr lang="en-US">
                <a:ea typeface="ＭＳ Ｐゴシック" pitchFamily="-112" charset="-128"/>
                <a:cs typeface="ＭＳ Ｐゴシック" pitchFamily="-112" charset="-128"/>
              </a:rPr>
              <a:t>He studies. </a:t>
            </a:r>
          </a:p>
          <a:p>
            <a:r>
              <a:rPr lang="en-US">
                <a:ea typeface="ＭＳ Ｐゴシック" pitchFamily="-112" charset="-128"/>
                <a:cs typeface="ＭＳ Ｐゴシック" pitchFamily="-112" charset="-128"/>
              </a:rPr>
              <a:t>He studies at night.</a:t>
            </a:r>
          </a:p>
        </p:txBody>
      </p:sp>
      <p:sp>
        <p:nvSpPr>
          <p:cNvPr id="6" name="Content Placeholder 5"/>
          <p:cNvSpPr>
            <a:spLocks noGrp="1"/>
          </p:cNvSpPr>
          <p:nvPr>
            <p:ph sz="half" idx="2"/>
          </p:nvPr>
        </p:nvSpPr>
        <p:spPr>
          <a:xfrm>
            <a:off x="4938032" y="3313925"/>
            <a:ext cx="4023360" cy="2926080"/>
          </a:xfrm>
          <a:solidFill>
            <a:schemeClr val="bg1"/>
          </a:solidFill>
        </p:spPr>
        <p:txBody>
          <a:bodyPr anchor="ctr"/>
          <a:lstStyle/>
          <a:p>
            <a:pPr marL="0" indent="0" algn="ctr">
              <a:buNone/>
            </a:pPr>
            <a:r>
              <a:rPr lang="en-US" sz="3600" i="1">
                <a:ea typeface="ＭＳ Ｐゴシック" pitchFamily="-112" charset="-128"/>
                <a:cs typeface="ＭＳ Ｐゴシック" pitchFamily="-112" charset="-128"/>
              </a:rPr>
              <a:t>Daniel is a young student who studies at night because he likes school.</a:t>
            </a:r>
          </a:p>
        </p:txBody>
      </p:sp>
      <p:sp>
        <p:nvSpPr>
          <p:cNvPr id="224262" name="Footer Placeholder 5"/>
          <p:cNvSpPr>
            <a:spLocks noGrp="1"/>
          </p:cNvSpPr>
          <p:nvPr>
            <p:ph type="ftr" sz="quarter" idx="11"/>
          </p:nvPr>
        </p:nvSpPr>
        <p:spPr>
          <a:xfrm>
            <a:off x="3028950" y="6356351"/>
            <a:ext cx="3086100" cy="365125"/>
          </a:xfrm>
          <a:prstGeom prst="rect">
            <a:avLst/>
          </a:prstGeom>
        </p:spPr>
        <p:txBody>
          <a:bodyPr/>
          <a:lstStyle/>
          <a:p>
            <a:r>
              <a:rPr lang="en-US"/>
              <a:t>Laura Terrill</a:t>
            </a:r>
          </a:p>
        </p:txBody>
      </p:sp>
      <p:sp>
        <p:nvSpPr>
          <p:cNvPr id="3" name="TextBox 2"/>
          <p:cNvSpPr txBox="1"/>
          <p:nvPr/>
        </p:nvSpPr>
        <p:spPr>
          <a:xfrm>
            <a:off x="247474" y="1452448"/>
            <a:ext cx="6654238" cy="1384995"/>
          </a:xfrm>
          <a:prstGeom prst="rect">
            <a:avLst/>
          </a:prstGeom>
          <a:noFill/>
        </p:spPr>
        <p:txBody>
          <a:bodyPr wrap="square" rtlCol="0">
            <a:spAutoFit/>
          </a:bodyPr>
          <a:lstStyle/>
          <a:p>
            <a:pPr algn="ctr"/>
            <a:r>
              <a:rPr lang="en-US" sz="2800"/>
              <a:t>Give 4 or 5 simple sentences. Have students work in pairs or small groups to write a better sentence with the same ideas.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9643" y="209379"/>
            <a:ext cx="1981200" cy="2081028"/>
          </a:xfrm>
          <a:prstGeom prst="rect">
            <a:avLst/>
          </a:prstGeom>
        </p:spPr>
      </p:pic>
      <p:cxnSp>
        <p:nvCxnSpPr>
          <p:cNvPr id="9" name="Straight Connector 8"/>
          <p:cNvCxnSpPr/>
          <p:nvPr/>
        </p:nvCxnSpPr>
        <p:spPr>
          <a:xfrm>
            <a:off x="4572000" y="3313925"/>
            <a:ext cx="16329" cy="2792961"/>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7" name="Slide Number Placeholder 6"/>
          <p:cNvSpPr>
            <a:spLocks noGrp="1"/>
          </p:cNvSpPr>
          <p:nvPr>
            <p:ph type="sldNum" sz="quarter" idx="12"/>
          </p:nvPr>
        </p:nvSpPr>
        <p:spPr/>
        <p:txBody>
          <a:bodyPr/>
          <a:lstStyle/>
          <a:p>
            <a:fld id="{74C2F60E-34D8-DD42-93FD-7BD7AE432328}" type="slidenum">
              <a:rPr lang="en-US"/>
              <a:pPr/>
              <a:t>46</a:t>
            </a:fld>
            <a:endParaRPr lang="en-US"/>
          </a:p>
        </p:txBody>
      </p:sp>
    </p:spTree>
    <p:extLst>
      <p:ext uri="{BB962C8B-B14F-4D97-AF65-F5344CB8AC3E}">
        <p14:creationId xmlns:p14="http://schemas.microsoft.com/office/powerpoint/2010/main" val="1178329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4259" name="Rectangle 4"/>
          <p:cNvSpPr>
            <a:spLocks noChangeArrowheads="1"/>
          </p:cNvSpPr>
          <p:nvPr/>
        </p:nvSpPr>
        <p:spPr bwMode="auto">
          <a:xfrm>
            <a:off x="774700" y="1198510"/>
            <a:ext cx="7772400" cy="1143000"/>
          </a:xfrm>
          <a:prstGeom prst="rect">
            <a:avLst/>
          </a:prstGeom>
          <a:noFill/>
          <a:ln w="9525">
            <a:noFill/>
            <a:miter lim="800000"/>
            <a:headEnd/>
            <a:tailEnd/>
          </a:ln>
        </p:spPr>
        <p:txBody>
          <a:bodyPr anchor="ctr">
            <a:prstTxWarp prst="textNoShape">
              <a:avLst/>
            </a:prstTxWarp>
          </a:bodyPr>
          <a:lstStyle/>
          <a:p>
            <a:pPr algn="ctr" eaLnBrk="1" hangingPunct="1"/>
            <a:endParaRPr lang="en-US" sz="3200">
              <a:solidFill>
                <a:srgbClr val="000000"/>
              </a:solidFill>
              <a:latin typeface="Calibri" pitchFamily="-112" charset="0"/>
              <a:ea typeface="Calibri" pitchFamily="-112" charset="0"/>
              <a:cs typeface="Calibri" pitchFamily="-112" charset="0"/>
            </a:endParaRPr>
          </a:p>
        </p:txBody>
      </p:sp>
      <p:sp>
        <p:nvSpPr>
          <p:cNvPr id="4" name="Title 3"/>
          <p:cNvSpPr>
            <a:spLocks noGrp="1"/>
          </p:cNvSpPr>
          <p:nvPr>
            <p:ph type="title"/>
          </p:nvPr>
        </p:nvSpPr>
        <p:spPr>
          <a:xfrm>
            <a:off x="628650" y="365126"/>
            <a:ext cx="7886700" cy="1325563"/>
          </a:xfrm>
          <a:solidFill>
            <a:schemeClr val="bg1"/>
          </a:solidFill>
        </p:spPr>
        <p:txBody>
          <a:bodyPr/>
          <a:lstStyle/>
          <a:p>
            <a:pPr algn="ctr"/>
            <a:r>
              <a:rPr lang="en-US"/>
              <a:t>Interpersonal Mode</a:t>
            </a:r>
          </a:p>
        </p:txBody>
      </p:sp>
      <p:sp>
        <p:nvSpPr>
          <p:cNvPr id="224262" name="Footer Placeholder 5"/>
          <p:cNvSpPr>
            <a:spLocks noGrp="1"/>
          </p:cNvSpPr>
          <p:nvPr>
            <p:ph type="ftr" sz="quarter" idx="11"/>
          </p:nvPr>
        </p:nvSpPr>
        <p:spPr/>
        <p:txBody>
          <a:bodyPr/>
          <a:lstStyle/>
          <a:p>
            <a:r>
              <a:rPr lang="en-US"/>
              <a:t>Laura Terrill</a:t>
            </a:r>
          </a:p>
        </p:txBody>
      </p:sp>
      <p:pic>
        <p:nvPicPr>
          <p:cNvPr id="2" name="Picture 1"/>
          <p:cNvPicPr>
            <a:picLocks noChangeAspect="1"/>
          </p:cNvPicPr>
          <p:nvPr/>
        </p:nvPicPr>
        <p:blipFill>
          <a:blip r:embed="rId3"/>
          <a:stretch>
            <a:fillRect/>
          </a:stretch>
        </p:blipFill>
        <p:spPr>
          <a:xfrm>
            <a:off x="4787298" y="3490973"/>
            <a:ext cx="3467100" cy="2349500"/>
          </a:xfrm>
          <a:prstGeom prst="rect">
            <a:avLst/>
          </a:prstGeom>
        </p:spPr>
      </p:pic>
      <p:sp>
        <p:nvSpPr>
          <p:cNvPr id="3" name="TextBox 2"/>
          <p:cNvSpPr txBox="1"/>
          <p:nvPr/>
        </p:nvSpPr>
        <p:spPr>
          <a:xfrm>
            <a:off x="2229820" y="1812710"/>
            <a:ext cx="4684359" cy="1077218"/>
          </a:xfrm>
          <a:prstGeom prst="rect">
            <a:avLst/>
          </a:prstGeom>
          <a:solidFill>
            <a:schemeClr val="accent1"/>
          </a:solidFill>
        </p:spPr>
        <p:txBody>
          <a:bodyPr wrap="none" rtlCol="0">
            <a:spAutoFit/>
          </a:bodyPr>
          <a:lstStyle/>
          <a:p>
            <a:pPr algn="ctr"/>
            <a:r>
              <a:rPr lang="en-US" sz="3200">
                <a:latin typeface="Calibri" pitchFamily="-112" charset="0"/>
                <a:ea typeface="Calibri" pitchFamily="-112" charset="0"/>
                <a:cs typeface="Calibri" pitchFamily="-112" charset="0"/>
              </a:rPr>
              <a:t>Imagine the conversation </a:t>
            </a:r>
          </a:p>
          <a:p>
            <a:pPr algn="ctr"/>
            <a:r>
              <a:rPr lang="en-US" sz="3200">
                <a:latin typeface="Calibri" pitchFamily="-112" charset="0"/>
                <a:ea typeface="Calibri" pitchFamily="-112" charset="0"/>
                <a:cs typeface="Calibri" pitchFamily="-112" charset="0"/>
              </a:rPr>
              <a:t>between the two children. </a:t>
            </a:r>
            <a:endParaRPr lang="en-US" sz="3200"/>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6560" y="3149751"/>
            <a:ext cx="2822325" cy="2964535"/>
          </a:xfrm>
          <a:prstGeom prst="rect">
            <a:avLst/>
          </a:prstGeom>
        </p:spPr>
      </p:pic>
      <p:sp>
        <p:nvSpPr>
          <p:cNvPr id="11" name="Cloud Callout 10"/>
          <p:cNvSpPr/>
          <p:nvPr/>
        </p:nvSpPr>
        <p:spPr bwMode="auto">
          <a:xfrm>
            <a:off x="7081460" y="1928937"/>
            <a:ext cx="1752600" cy="990600"/>
          </a:xfrm>
          <a:prstGeom prst="cloudCallout">
            <a:avLst>
              <a:gd name="adj1" fmla="val -32125"/>
              <a:gd name="adj2" fmla="val 116059"/>
            </a:avLst>
          </a:prstGeom>
          <a:solidFill>
            <a:schemeClr val="tx1"/>
          </a:solidFill>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400">
              <a:solidFill>
                <a:schemeClr val="tx1"/>
              </a:solidFill>
              <a:latin typeface="Arial" charset="0"/>
            </a:endParaRPr>
          </a:p>
        </p:txBody>
      </p:sp>
      <p:sp>
        <p:nvSpPr>
          <p:cNvPr id="10" name="Cloud Callout 9"/>
          <p:cNvSpPr/>
          <p:nvPr/>
        </p:nvSpPr>
        <p:spPr bwMode="auto">
          <a:xfrm>
            <a:off x="250371" y="2208273"/>
            <a:ext cx="1524000" cy="990600"/>
          </a:xfrm>
          <a:prstGeom prst="cloudCallout">
            <a:avLst>
              <a:gd name="adj1" fmla="val 75866"/>
              <a:gd name="adj2" fmla="val 203066"/>
            </a:avLst>
          </a:prstGeom>
          <a:solidFill>
            <a:schemeClr val="tx1"/>
          </a:solidFill>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400">
              <a:solidFill>
                <a:schemeClr val="tx1"/>
              </a:solidFill>
              <a:latin typeface="Arial" charset="0"/>
            </a:endParaRPr>
          </a:p>
        </p:txBody>
      </p:sp>
      <p:sp>
        <p:nvSpPr>
          <p:cNvPr id="5" name="Slide Number Placeholder 4"/>
          <p:cNvSpPr>
            <a:spLocks noGrp="1"/>
          </p:cNvSpPr>
          <p:nvPr>
            <p:ph type="sldNum" sz="quarter" idx="12"/>
          </p:nvPr>
        </p:nvSpPr>
        <p:spPr/>
        <p:txBody>
          <a:bodyPr/>
          <a:lstStyle/>
          <a:p>
            <a:fld id="{74C2F60E-34D8-DD42-93FD-7BD7AE432328}" type="slidenum">
              <a:rPr lang="en-US"/>
              <a:pPr/>
              <a:t>47</a:t>
            </a:fld>
            <a:endParaRPr lang="en-US"/>
          </a:p>
        </p:txBody>
      </p:sp>
    </p:spTree>
    <p:extLst>
      <p:ext uri="{BB962C8B-B14F-4D97-AF65-F5344CB8AC3E}">
        <p14:creationId xmlns:p14="http://schemas.microsoft.com/office/powerpoint/2010/main" val="189011145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783693"/>
          </a:xfrm>
          <a:solidFill>
            <a:schemeClr val="accent1"/>
          </a:solidFill>
        </p:spPr>
        <p:txBody>
          <a:bodyPr/>
          <a:lstStyle/>
          <a:p>
            <a:r>
              <a:rPr lang="en-US" dirty="0" smtClean="0">
                <a:solidFill>
                  <a:schemeClr val="tx1"/>
                </a:solidFill>
              </a:rPr>
              <a:t> Interpersonal Mode</a:t>
            </a:r>
            <a:endParaRPr lang="en-US" dirty="0">
              <a:solidFill>
                <a:schemeClr val="tx1"/>
              </a:solidFill>
            </a:endParaRPr>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rcRect l="-40678" r="-40678"/>
          <a:stretch>
            <a:fillRect/>
          </a:stretch>
        </p:blipFill>
        <p:spPr>
          <a:xfrm>
            <a:off x="2381250" y="2117725"/>
            <a:ext cx="8153400" cy="4495800"/>
          </a:xfrm>
        </p:spPr>
      </p:pic>
      <p:pic>
        <p:nvPicPr>
          <p:cNvPr id="8" name="Picture 7"/>
          <p:cNvPicPr>
            <a:picLocks/>
          </p:cNvPicPr>
          <p:nvPr/>
        </p:nvPicPr>
        <p:blipFill>
          <a:blip r:embed="rId3">
            <a:extLst>
              <a:ext uri="{28A0092B-C50C-407E-A947-70E740481C1C}">
                <a14:useLocalDpi xmlns:a14="http://schemas.microsoft.com/office/drawing/2010/main" val="0"/>
              </a:ext>
            </a:extLst>
          </a:blip>
          <a:stretch>
            <a:fillRect/>
          </a:stretch>
        </p:blipFill>
        <p:spPr>
          <a:xfrm>
            <a:off x="3229547" y="2625376"/>
            <a:ext cx="1956816" cy="1590675"/>
          </a:xfrm>
          <a:prstGeom prst="rect">
            <a:avLst/>
          </a:prstGeom>
        </p:spPr>
      </p:pic>
      <p:pic>
        <p:nvPicPr>
          <p:cNvPr id="9" name="Picture 8"/>
          <p:cNvPicPr>
            <a:picLocks/>
          </p:cNvPicPr>
          <p:nvPr/>
        </p:nvPicPr>
        <p:blipFill>
          <a:blip r:embed="rId4">
            <a:extLst>
              <a:ext uri="{28A0092B-C50C-407E-A947-70E740481C1C}">
                <a14:useLocalDpi xmlns:a14="http://schemas.microsoft.com/office/drawing/2010/main" val="0"/>
              </a:ext>
            </a:extLst>
          </a:blip>
          <a:stretch>
            <a:fillRect/>
          </a:stretch>
        </p:blipFill>
        <p:spPr>
          <a:xfrm>
            <a:off x="782956" y="3549922"/>
            <a:ext cx="1819656" cy="2057400"/>
          </a:xfrm>
          <a:prstGeom prst="rect">
            <a:avLst/>
          </a:prstGeom>
        </p:spPr>
      </p:pic>
      <p:pic>
        <p:nvPicPr>
          <p:cNvPr id="1026" name="Picture 2" descr="http://ts4.mm.bing.net/images/thumbnail.aspx?q=4936133602574715&amp;id=c7bbe95b4037a129fae1237da44ac52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29547" y="4772569"/>
            <a:ext cx="1691640" cy="18859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encrypted-tbn0.google.com/images?q=tbn:ANd9GcSIRx7FdDByfe4GopI2CFnMNoc-UZ2_RkodIhm4K8vBXAGepfMV"/>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57950" y="4752975"/>
            <a:ext cx="2057400" cy="191452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78580" y="1239139"/>
            <a:ext cx="8153400" cy="1569660"/>
          </a:xfrm>
          <a:prstGeom prst="rect">
            <a:avLst/>
          </a:prstGeom>
          <a:noFill/>
        </p:spPr>
        <p:txBody>
          <a:bodyPr wrap="square" rtlCol="0">
            <a:spAutoFit/>
          </a:bodyPr>
          <a:lstStyle/>
          <a:p>
            <a:r>
              <a:rPr lang="en-US" sz="2400"/>
              <a:t>Learners interact and negotiate meaning in spoken, signed, or written conversations to share information, reactions, feelings, and opinions. </a:t>
            </a:r>
          </a:p>
          <a:p>
            <a:endParaRPr lang="en-US" sz="2400"/>
          </a:p>
        </p:txBody>
      </p:sp>
      <p:sp>
        <p:nvSpPr>
          <p:cNvPr id="4" name="Slide Number Placeholder 3"/>
          <p:cNvSpPr>
            <a:spLocks noGrp="1"/>
          </p:cNvSpPr>
          <p:nvPr>
            <p:ph type="sldNum" sz="quarter" idx="12"/>
          </p:nvPr>
        </p:nvSpPr>
        <p:spPr/>
        <p:txBody>
          <a:bodyPr/>
          <a:lstStyle/>
          <a:p>
            <a:fld id="{74C2F60E-34D8-DD42-93FD-7BD7AE432328}" type="slidenum">
              <a:rPr lang="en-US"/>
              <a:pPr/>
              <a:t>48</a:t>
            </a:fld>
            <a:endParaRPr lang="en-US" dirty="0"/>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98401076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8996"/>
            <a:ext cx="8229600" cy="1069848"/>
          </a:xfrm>
          <a:solidFill>
            <a:schemeClr val="accent1"/>
          </a:solidFill>
        </p:spPr>
        <p:txBody>
          <a:bodyPr/>
          <a:lstStyle/>
          <a:p>
            <a:r>
              <a:rPr lang="en-US">
                <a:solidFill>
                  <a:schemeClr val="tx1"/>
                </a:solidFill>
              </a:rPr>
              <a:t>Interpersonal</a:t>
            </a:r>
            <a:r>
              <a:rPr lang="en-US"/>
              <a:t> </a:t>
            </a:r>
            <a:r>
              <a:rPr lang="en-US">
                <a:solidFill>
                  <a:schemeClr val="tx1"/>
                </a:solidFill>
              </a:rPr>
              <a:t>Communication</a:t>
            </a:r>
            <a:r>
              <a:rPr lang="en-US"/>
              <a:t>….</a:t>
            </a:r>
          </a:p>
        </p:txBody>
      </p:sp>
      <p:graphicFrame>
        <p:nvGraphicFramePr>
          <p:cNvPr id="4" name="Table 3"/>
          <p:cNvGraphicFramePr>
            <a:graphicFrameLocks noGrp="1"/>
          </p:cNvGraphicFramePr>
          <p:nvPr/>
        </p:nvGraphicFramePr>
        <p:xfrm>
          <a:off x="457200" y="1712364"/>
          <a:ext cx="8229600" cy="4668849"/>
        </p:xfrm>
        <a:graphic>
          <a:graphicData uri="http://schemas.openxmlformats.org/drawingml/2006/table">
            <a:tbl>
              <a:tblPr firstRow="1" bandRow="1">
                <a:tableStyleId>{69CF1AB2-1976-4502-BF36-3FF5EA218861}</a:tableStyleId>
              </a:tblPr>
              <a:tblGrid>
                <a:gridCol w="4114800"/>
                <a:gridCol w="4114800"/>
              </a:tblGrid>
              <a:tr h="549122">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461163">
                <a:tc>
                  <a:txBody>
                    <a:bodyPr/>
                    <a:lstStyle/>
                    <a:p>
                      <a:r>
                        <a:rPr lang="en-US" sz="2000"/>
                        <a:t>one-way communication</a:t>
                      </a:r>
                    </a:p>
                  </a:txBody>
                  <a:tcPr anchor="ctr"/>
                </a:tc>
                <a:tc>
                  <a:txBody>
                    <a:bodyPr/>
                    <a:lstStyle/>
                    <a:p>
                      <a:r>
                        <a:rPr lang="en-US" sz="2000"/>
                        <a:t>two-way exchange.</a:t>
                      </a:r>
                    </a:p>
                  </a:txBody>
                  <a:tcPr anchor="ctr"/>
                </a:tc>
              </a:tr>
              <a:tr h="526645">
                <a:tc>
                  <a:txBody>
                    <a:bodyPr/>
                    <a:lstStyle/>
                    <a:p>
                      <a:r>
                        <a:rPr lang="en-US" sz="2000"/>
                        <a:t>memorized (skits, dialogues).</a:t>
                      </a:r>
                    </a:p>
                  </a:txBody>
                  <a:tcPr anchor="ctr"/>
                </a:tc>
                <a:tc>
                  <a:txBody>
                    <a:bodyPr/>
                    <a:lstStyle/>
                    <a:p>
                      <a:r>
                        <a:rPr lang="en-US" sz="2000"/>
                        <a:t>spontaneous and unpredictable. </a:t>
                      </a:r>
                    </a:p>
                  </a:txBody>
                  <a:tcPr anchor="ctr"/>
                </a:tc>
              </a:tr>
              <a:tr h="526645">
                <a:tc>
                  <a:txBody>
                    <a:bodyPr/>
                    <a:lstStyle/>
                    <a:p>
                      <a:r>
                        <a:rPr lang="en-US" sz="2000"/>
                        <a:t>only asking</a:t>
                      </a:r>
                      <a:r>
                        <a:rPr lang="en-US" sz="2000" baseline="0"/>
                        <a:t> all the questions.</a:t>
                      </a:r>
                      <a:endParaRPr lang="en-US" sz="2000"/>
                    </a:p>
                  </a:txBody>
                  <a:tcPr anchor="ctr"/>
                </a:tc>
                <a:tc>
                  <a:txBody>
                    <a:bodyPr/>
                    <a:lstStyle/>
                    <a:p>
                      <a:r>
                        <a:rPr lang="en-US" sz="2000"/>
                        <a:t>helping</a:t>
                      </a:r>
                      <a:r>
                        <a:rPr lang="en-US" sz="2000" baseline="0"/>
                        <a:t> each other. </a:t>
                      </a:r>
                      <a:endParaRPr lang="en-US" sz="2000"/>
                    </a:p>
                  </a:txBody>
                  <a:tcPr anchor="ctr"/>
                </a:tc>
              </a:tr>
              <a:tr h="645583">
                <a:tc>
                  <a:txBody>
                    <a:bodyPr/>
                    <a:lstStyle/>
                    <a:p>
                      <a:r>
                        <a:rPr lang="en-US" sz="2000"/>
                        <a:t>strict</a:t>
                      </a:r>
                      <a:r>
                        <a:rPr lang="en-US" sz="2000" baseline="0"/>
                        <a:t> turn taking. </a:t>
                      </a:r>
                      <a:endParaRPr lang="en-US" sz="2000"/>
                    </a:p>
                  </a:txBody>
                  <a:tcPr anchor="ctr"/>
                </a:tc>
                <a:tc>
                  <a:txBody>
                    <a:bodyPr/>
                    <a:lstStyle/>
                    <a:p>
                      <a:r>
                        <a:rPr lang="en-US" sz="2000"/>
                        <a:t>following up and reacting; maintaining the conversation</a:t>
                      </a:r>
                    </a:p>
                  </a:txBody>
                  <a:tcPr anchor="ctr"/>
                </a:tc>
              </a:tr>
              <a:tr h="645583">
                <a:tc>
                  <a:txBody>
                    <a:bodyPr/>
                    <a:lstStyle/>
                    <a:p>
                      <a:r>
                        <a:rPr lang="en-US" sz="2000"/>
                        <a:t>ignoring your partner; waiting</a:t>
                      </a:r>
                      <a:r>
                        <a:rPr lang="en-US" sz="2000" baseline="0"/>
                        <a:t> to say something. </a:t>
                      </a:r>
                      <a:endParaRPr lang="en-US" sz="2000"/>
                    </a:p>
                  </a:txBody>
                  <a:tcPr anchor="ctr"/>
                </a:tc>
                <a:tc>
                  <a:txBody>
                    <a:bodyPr/>
                    <a:lstStyle/>
                    <a:p>
                      <a:r>
                        <a:rPr lang="en-US" sz="2000"/>
                        <a:t>indicating interest; interactive body language; eye contact. </a:t>
                      </a:r>
                    </a:p>
                  </a:txBody>
                  <a:tcPr anchor="ctr"/>
                </a:tc>
              </a:tr>
              <a:tr h="472156">
                <a:tc>
                  <a:txBody>
                    <a:bodyPr/>
                    <a:lstStyle/>
                    <a:p>
                      <a:r>
                        <a:rPr lang="en-US" sz="2000"/>
                        <a:t>overly concerned about accuracy. </a:t>
                      </a:r>
                    </a:p>
                  </a:txBody>
                  <a:tcPr anchor="ctr"/>
                </a:tc>
                <a:tc>
                  <a:txBody>
                    <a:bodyPr/>
                    <a:lstStyle/>
                    <a:p>
                      <a:r>
                        <a:rPr lang="en-US" sz="2000"/>
                        <a:t>focused on the message. </a:t>
                      </a:r>
                    </a:p>
                  </a:txBody>
                  <a:tcPr anchor="ctr"/>
                </a:tc>
              </a:tr>
              <a:tr h="645583">
                <a:tc>
                  <a:txBody>
                    <a:bodyPr/>
                    <a:lstStyle/>
                    <a:p>
                      <a:r>
                        <a:rPr lang="en-US" sz="2000"/>
                        <a:t>giving up when you don’t understand. </a:t>
                      </a:r>
                    </a:p>
                  </a:txBody>
                  <a:tcPr anchor="ctr"/>
                </a:tc>
                <a:tc>
                  <a:txBody>
                    <a:bodyPr/>
                    <a:lstStyle/>
                    <a:p>
                      <a:r>
                        <a:rPr lang="en-US" sz="2000"/>
                        <a:t>Asking for clarification if communication fails/falters. </a:t>
                      </a:r>
                    </a:p>
                  </a:txBody>
                  <a:tcPr anchor="ctr"/>
                </a:tc>
              </a:tr>
            </a:tbl>
          </a:graphicData>
        </a:graphic>
      </p:graphicFrame>
      <p:sp>
        <p:nvSpPr>
          <p:cNvPr id="5" name="Slide Number Placeholder 4"/>
          <p:cNvSpPr>
            <a:spLocks noGrp="1"/>
          </p:cNvSpPr>
          <p:nvPr>
            <p:ph type="sldNum" sz="quarter" idx="12"/>
          </p:nvPr>
        </p:nvSpPr>
        <p:spPr/>
        <p:txBody>
          <a:bodyPr/>
          <a:lstStyle/>
          <a:p>
            <a:fld id="{74C2F60E-34D8-DD42-93FD-7BD7AE432328}" type="slidenum">
              <a:rPr lang="en-US"/>
              <a:pPr/>
              <a:t>49</a:t>
            </a:fld>
            <a:endParaRPr lang="en-US" dirty="0"/>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2903067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838200" y="1189038"/>
            <a:ext cx="7467600" cy="4524375"/>
          </a:xfrm>
          <a:prstGeom prst="rect">
            <a:avLst/>
          </a:prstGeom>
          <a:noFill/>
          <a:ln w="9525">
            <a:noFill/>
            <a:miter lim="800000"/>
            <a:headEnd/>
            <a:tailEnd/>
          </a:ln>
        </p:spPr>
        <p:txBody>
          <a:bodyPr>
            <a:prstTxWarp prst="textNoShape">
              <a:avLst/>
            </a:prstTxWarp>
            <a:spAutoFit/>
          </a:bodyPr>
          <a:lstStyle/>
          <a:p>
            <a:r>
              <a:rPr lang="en-US" sz="3200"/>
              <a:t>“To begin with the end in mind means to start with a clear understanding of your destination. It means to know where you are going so that you better understand where you are now so that the steps you take are always in the right direction.” </a:t>
            </a:r>
          </a:p>
          <a:p>
            <a:endParaRPr lang="en-US" sz="3200"/>
          </a:p>
          <a:p>
            <a:r>
              <a:rPr lang="en-US" sz="3200"/>
              <a:t>Stephen Covey</a:t>
            </a:r>
          </a:p>
        </p:txBody>
      </p:sp>
      <p:sp>
        <p:nvSpPr>
          <p:cNvPr id="5" name="Footer Placeholder 4"/>
          <p:cNvSpPr>
            <a:spLocks noGrp="1"/>
          </p:cNvSpPr>
          <p:nvPr>
            <p:ph type="ftr" sz="quarter" idx="11"/>
          </p:nvPr>
        </p:nvSpPr>
        <p:spPr/>
        <p:txBody>
          <a:bodyPr/>
          <a:lstStyle/>
          <a:p>
            <a:r>
              <a:rPr lang="en-US"/>
              <a:t>Laura Terrill</a:t>
            </a:r>
          </a:p>
        </p:txBody>
      </p:sp>
      <p:pic>
        <p:nvPicPr>
          <p:cNvPr id="6" name="Picture 3" descr="goal3"/>
          <p:cNvPicPr>
            <a:picLocks noChangeAspect="1" noChangeArrowheads="1"/>
          </p:cNvPicPr>
          <p:nvPr/>
        </p:nvPicPr>
        <p:blipFill>
          <a:blip r:embed="rId3"/>
          <a:srcRect/>
          <a:stretch>
            <a:fillRect/>
          </a:stretch>
        </p:blipFill>
        <p:spPr bwMode="auto">
          <a:xfrm>
            <a:off x="5105400" y="4465638"/>
            <a:ext cx="3602038" cy="2239962"/>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74C2F60E-34D8-DD42-93FD-7BD7AE432328}" type="slidenum">
              <a:rPr lang="en-US"/>
              <a:pPr/>
              <a:t>5</a:t>
            </a:fld>
            <a:endParaRPr lang="en-US"/>
          </a:p>
        </p:txBody>
      </p:sp>
    </p:spTree>
    <p:extLst>
      <p:ext uri="{BB962C8B-B14F-4D97-AF65-F5344CB8AC3E}">
        <p14:creationId xmlns:p14="http://schemas.microsoft.com/office/powerpoint/2010/main" val="17867385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51015" y="1319683"/>
            <a:ext cx="7894084" cy="4440422"/>
          </a:xfrm>
          <a:prstGeom prst="rect">
            <a:avLst/>
          </a:prstGeom>
        </p:spPr>
      </p:pic>
      <p:sp>
        <p:nvSpPr>
          <p:cNvPr id="5" name="TextBox 4"/>
          <p:cNvSpPr txBox="1"/>
          <p:nvPr/>
        </p:nvSpPr>
        <p:spPr>
          <a:xfrm>
            <a:off x="5535933" y="5390773"/>
            <a:ext cx="3073470" cy="369332"/>
          </a:xfrm>
          <a:prstGeom prst="rect">
            <a:avLst/>
          </a:prstGeom>
          <a:solidFill>
            <a:schemeClr val="bg1"/>
          </a:solidFill>
        </p:spPr>
        <p:txBody>
          <a:bodyPr wrap="none" rtlCol="0">
            <a:spAutoFit/>
          </a:bodyPr>
          <a:lstStyle/>
          <a:p>
            <a:r>
              <a:rPr lang="en-US"/>
              <a:t>http://lifehacker.com/5993267</a:t>
            </a:r>
          </a:p>
        </p:txBody>
      </p:sp>
      <p:sp>
        <p:nvSpPr>
          <p:cNvPr id="6" name="Slide Number Placeholder 5"/>
          <p:cNvSpPr>
            <a:spLocks noGrp="1"/>
          </p:cNvSpPr>
          <p:nvPr>
            <p:ph type="sldNum" sz="quarter" idx="12"/>
          </p:nvPr>
        </p:nvSpPr>
        <p:spPr/>
        <p:txBody>
          <a:bodyPr/>
          <a:lstStyle/>
          <a:p>
            <a:fld id="{74C2F60E-34D8-DD42-93FD-7BD7AE432328}" type="slidenum">
              <a:rPr lang="en-US"/>
              <a:pPr/>
              <a:t>50</a:t>
            </a:fld>
            <a:endParaRPr lang="en-US" dirty="0"/>
          </a:p>
        </p:txBody>
      </p:sp>
      <p:sp>
        <p:nvSpPr>
          <p:cNvPr id="2" name="Footer Placeholder 1"/>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38779201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10CD68A8-3407-1E48-BE06-0D14CF66670E}" type="slidenum">
              <a:rPr lang="uk-UA" smtClean="0"/>
              <a:t>51</a:t>
            </a:fld>
            <a:endParaRPr lang="uk-UA"/>
          </a:p>
        </p:txBody>
      </p:sp>
      <p:pic>
        <p:nvPicPr>
          <p:cNvPr id="6" name="Content Placeholder 5" descr="14 | July | 2011 | Locust blog"/>
          <p:cNvPicPr>
            <a:picLocks noGrp="1" noChangeAspect="1"/>
          </p:cNvPicPr>
          <p:nvPr>
            <p:ph idx="4294967295"/>
          </p:nvPr>
        </p:nvPicPr>
        <p:blipFill>
          <a:blip r:embed="rId3"/>
          <a:stretch>
            <a:fillRect/>
          </a:stretch>
        </p:blipFill>
        <p:spPr>
          <a:xfrm>
            <a:off x="970670" y="1828837"/>
            <a:ext cx="2400300" cy="3200400"/>
          </a:xfrm>
        </p:spPr>
      </p:pic>
      <p:sp>
        <p:nvSpPr>
          <p:cNvPr id="7" name="Thought Bubble: Cloud 6"/>
          <p:cNvSpPr/>
          <p:nvPr/>
        </p:nvSpPr>
        <p:spPr>
          <a:xfrm>
            <a:off x="4091940" y="1732964"/>
            <a:ext cx="4732021" cy="2700997"/>
          </a:xfrm>
          <a:prstGeom prst="cloudCallout">
            <a:avLst>
              <a:gd name="adj1" fmla="val -70331"/>
              <a:gd name="adj2" fmla="val -300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t>You can’t select vocabulary until you know its </a:t>
            </a:r>
            <a:r>
              <a:rPr lang="en-US" sz="3000" i="1" dirty="0"/>
              <a:t>PURPOSE </a:t>
            </a:r>
            <a:r>
              <a:rPr lang="en-US" sz="3000" dirty="0"/>
              <a:t>.</a:t>
            </a:r>
          </a:p>
        </p:txBody>
      </p:sp>
      <p:sp>
        <p:nvSpPr>
          <p:cNvPr id="2" name="Footer Placeholder 1"/>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80045561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p:cNvGrpSpPr/>
          <p:nvPr/>
        </p:nvGrpSpPr>
        <p:grpSpPr>
          <a:xfrm>
            <a:off x="260179" y="1567352"/>
            <a:ext cx="8502821" cy="4247315"/>
            <a:chOff x="260179" y="1488037"/>
            <a:chExt cx="8502821" cy="4247315"/>
          </a:xfrm>
        </p:grpSpPr>
        <p:pic>
          <p:nvPicPr>
            <p:cNvPr id="12" name="Picture 11" descr="images.jpeg"/>
            <p:cNvPicPr>
              <a:picLocks noChangeAspect="1"/>
            </p:cNvPicPr>
            <p:nvPr/>
          </p:nvPicPr>
          <p:blipFill>
            <a:blip r:embed="rId3"/>
            <a:stretch>
              <a:fillRect/>
            </a:stretch>
          </p:blipFill>
          <p:spPr>
            <a:xfrm>
              <a:off x="260179" y="3233452"/>
              <a:ext cx="3251200" cy="2501900"/>
            </a:xfrm>
            <a:prstGeom prst="rect">
              <a:avLst/>
            </a:prstGeom>
          </p:spPr>
        </p:pic>
        <p:sp>
          <p:nvSpPr>
            <p:cNvPr id="13" name="Cloud Callout 12"/>
            <p:cNvSpPr/>
            <p:nvPr/>
          </p:nvSpPr>
          <p:spPr>
            <a:xfrm>
              <a:off x="4368800" y="1488037"/>
              <a:ext cx="4394200" cy="1353312"/>
            </a:xfrm>
            <a:prstGeom prst="cloudCallout">
              <a:avLst>
                <a:gd name="adj1" fmla="val -93589"/>
                <a:gd name="adj2" fmla="val 186067"/>
              </a:avLst>
            </a:prstGeom>
            <a:solidFill>
              <a:schemeClr val="accent1"/>
            </a:solidFill>
          </p:spPr>
          <p:style>
            <a:lnRef idx="1">
              <a:schemeClr val="accent4"/>
            </a:lnRef>
            <a:fillRef idx="3">
              <a:schemeClr val="accent4"/>
            </a:fillRef>
            <a:effectRef idx="2">
              <a:schemeClr val="accent4"/>
            </a:effectRef>
            <a:fontRef idx="minor">
              <a:schemeClr val="lt1"/>
            </a:fontRef>
          </p:style>
          <p:txBody>
            <a:bodyPr rtlCol="0" anchor="ctr"/>
            <a:lstStyle/>
            <a:p>
              <a:pPr algn="ctr"/>
              <a:r>
                <a:rPr lang="en-US"/>
                <a:t>Hear the conversation you want students to have. Do not teach the conversation. </a:t>
              </a:r>
            </a:p>
          </p:txBody>
        </p:sp>
      </p:grpSp>
      <p:sp>
        <p:nvSpPr>
          <p:cNvPr id="11" name="Title 10"/>
          <p:cNvSpPr>
            <a:spLocks noGrp="1"/>
          </p:cNvSpPr>
          <p:nvPr>
            <p:ph type="title"/>
          </p:nvPr>
        </p:nvSpPr>
        <p:spPr/>
        <p:txBody>
          <a:bodyPr>
            <a:normAutofit/>
          </a:bodyPr>
          <a:lstStyle/>
          <a:p>
            <a:r>
              <a:rPr lang="en-US"/>
              <a:t>Learning Target – Name places that are found in and near cities</a:t>
            </a:r>
          </a:p>
        </p:txBody>
      </p:sp>
      <p:sp>
        <p:nvSpPr>
          <p:cNvPr id="15" name="TextBox 14"/>
          <p:cNvSpPr txBox="1"/>
          <p:nvPr/>
        </p:nvSpPr>
        <p:spPr>
          <a:xfrm>
            <a:off x="4699000" y="2971800"/>
            <a:ext cx="4394200" cy="3693319"/>
          </a:xfrm>
          <a:prstGeom prst="rect">
            <a:avLst/>
          </a:prstGeom>
          <a:noFill/>
        </p:spPr>
        <p:txBody>
          <a:bodyPr wrap="square" rtlCol="0">
            <a:spAutoFit/>
          </a:bodyPr>
          <a:lstStyle/>
          <a:p>
            <a:pPr marL="182880" indent="-182880">
              <a:buFont typeface="Courier New"/>
              <a:buChar char="o"/>
            </a:pPr>
            <a:r>
              <a:rPr lang="en-US"/>
              <a:t>Do you want to go to Angers?</a:t>
            </a:r>
          </a:p>
          <a:p>
            <a:pPr marL="182880" indent="-182880">
              <a:buFont typeface="Courier New"/>
              <a:buChar char="o"/>
            </a:pPr>
            <a:r>
              <a:rPr lang="en-US"/>
              <a:t>Angers? I don’t know. I like to go to the beach. Is there a beach?</a:t>
            </a:r>
          </a:p>
          <a:p>
            <a:pPr marL="182880" indent="-182880">
              <a:buFont typeface="Courier New"/>
              <a:buChar char="o"/>
            </a:pPr>
            <a:r>
              <a:rPr lang="en-US"/>
              <a:t>No, but there is a great castle and the beach is close to Angers.</a:t>
            </a:r>
          </a:p>
          <a:p>
            <a:pPr marL="182880" indent="-182880">
              <a:buFont typeface="Courier New"/>
              <a:buChar char="o"/>
            </a:pPr>
            <a:r>
              <a:rPr lang="en-US"/>
              <a:t>I prefer a town close to the beach. What about La Baule?</a:t>
            </a:r>
          </a:p>
          <a:p>
            <a:pPr marL="182880" indent="-182880">
              <a:buFont typeface="Courier New"/>
              <a:buChar char="o"/>
            </a:pPr>
            <a:r>
              <a:rPr lang="en-US"/>
              <a:t>Maybe, are there museums and good restaurants? </a:t>
            </a:r>
          </a:p>
          <a:p>
            <a:pPr marL="182880" indent="-182880">
              <a:buFont typeface="Courier New"/>
              <a:buChar char="o"/>
            </a:pPr>
            <a:r>
              <a:rPr lang="en-US"/>
              <a:t>Of course. </a:t>
            </a:r>
          </a:p>
          <a:p>
            <a:pPr marL="182880" indent="-182880">
              <a:buFont typeface="Courier New"/>
              <a:buChar char="o"/>
            </a:pPr>
            <a:r>
              <a:rPr lang="en-US"/>
              <a:t>OK, what about 3 days in La Baule and 3 in Angers.</a:t>
            </a:r>
          </a:p>
          <a:p>
            <a:pPr marL="182880" indent="-182880">
              <a:buFont typeface="Courier New"/>
              <a:buChar char="o"/>
            </a:pPr>
            <a:r>
              <a:rPr lang="en-US"/>
              <a:t>Great idea. Let’s go.</a:t>
            </a:r>
          </a:p>
        </p:txBody>
      </p:sp>
      <p:sp>
        <p:nvSpPr>
          <p:cNvPr id="3" name="Slide Number Placeholder 2"/>
          <p:cNvSpPr>
            <a:spLocks noGrp="1"/>
          </p:cNvSpPr>
          <p:nvPr>
            <p:ph type="sldNum" sz="quarter" idx="12"/>
          </p:nvPr>
        </p:nvSpPr>
        <p:spPr/>
        <p:txBody>
          <a:bodyPr/>
          <a:lstStyle/>
          <a:p>
            <a:fld id="{74C2F60E-34D8-DD42-93FD-7BD7AE432328}" type="slidenum">
              <a:rPr lang="en-US"/>
              <a:pPr/>
              <a:t>52</a:t>
            </a:fld>
            <a:endParaRPr lang="en-US" dirty="0"/>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78802646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Vocabulary: </a:t>
            </a:r>
            <a:r>
              <a:rPr lang="en-US" sz="3111">
                <a:solidFill>
                  <a:schemeClr val="accent6"/>
                </a:solidFill>
              </a:rPr>
              <a:t>Imagine the conversation……</a:t>
            </a:r>
          </a:p>
        </p:txBody>
      </p:sp>
      <p:graphicFrame>
        <p:nvGraphicFramePr>
          <p:cNvPr id="6" name="Table 5"/>
          <p:cNvGraphicFramePr>
            <a:graphicFrameLocks noGrp="1"/>
          </p:cNvGraphicFramePr>
          <p:nvPr>
            <p:extLst/>
          </p:nvPr>
        </p:nvGraphicFramePr>
        <p:xfrm>
          <a:off x="609600" y="1837475"/>
          <a:ext cx="8153400" cy="4114800"/>
        </p:xfrm>
        <a:graphic>
          <a:graphicData uri="http://schemas.openxmlformats.org/drawingml/2006/table">
            <a:tbl>
              <a:tblPr firstRow="1" bandRow="1">
                <a:tableStyleId>{B301B821-A1FF-4177-AEE7-76D212191A09}</a:tableStyleId>
              </a:tblPr>
              <a:tblGrid>
                <a:gridCol w="4076700"/>
                <a:gridCol w="4076700"/>
              </a:tblGrid>
              <a:tr h="359958">
                <a:tc gridSpan="2">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2400"/>
                        <a:t>Describe</a:t>
                      </a:r>
                      <a:r>
                        <a:rPr lang="en-US" sz="2400" baseline="0"/>
                        <a:t> a city</a:t>
                      </a:r>
                      <a:endParaRPr lang="en-US" sz="2400" b="1">
                        <a:solidFill>
                          <a:schemeClr val="tx1"/>
                        </a:solidFill>
                        <a:latin typeface="+mn-lt"/>
                        <a:ea typeface="Cambria"/>
                        <a:cs typeface="Cambria"/>
                      </a:endParaRPr>
                    </a:p>
                  </a:txBody>
                  <a:tcPr anchor="ctr"/>
                </a:tc>
                <a:tc hMerge="1">
                  <a:txBody>
                    <a:bodyPr/>
                    <a:lstStyle/>
                    <a:p>
                      <a:endParaRPr lang="en-US"/>
                    </a:p>
                  </a:txBody>
                  <a:tcPr/>
                </a:tc>
              </a:tr>
              <a:tr h="359958">
                <a:tc>
                  <a:txBody>
                    <a:bodyPr/>
                    <a:lstStyle/>
                    <a:p>
                      <a:r>
                        <a:rPr lang="en-US" sz="1800"/>
                        <a:t>Comment est la ville?</a:t>
                      </a:r>
                      <a:r>
                        <a:rPr lang="en-US" sz="1800" baseline="0"/>
                        <a:t> </a:t>
                      </a:r>
                      <a:endParaRPr lang="en-US" sz="1800"/>
                    </a:p>
                  </a:txBody>
                  <a:tcPr/>
                </a:tc>
                <a:tc>
                  <a:txBody>
                    <a:bodyPr/>
                    <a:lstStyle/>
                    <a:p>
                      <a:pPr algn="r"/>
                      <a:r>
                        <a:rPr lang="en-US" sz="1800"/>
                        <a:t>What is the (city)like?</a:t>
                      </a:r>
                    </a:p>
                  </a:txBody>
                  <a:tcPr/>
                </a:tc>
              </a:tr>
              <a:tr h="359958">
                <a:tc>
                  <a:txBody>
                    <a:bodyPr/>
                    <a:lstStyle/>
                    <a:p>
                      <a:r>
                        <a:rPr lang="en-US" sz="1800"/>
                        <a:t>Elle</a:t>
                      </a:r>
                      <a:r>
                        <a:rPr lang="en-US" sz="1800" baseline="0"/>
                        <a:t> est/ La ville est…</a:t>
                      </a:r>
                      <a:endParaRPr lang="en-US" sz="1800"/>
                    </a:p>
                  </a:txBody>
                  <a:tcPr/>
                </a:tc>
                <a:tc>
                  <a:txBody>
                    <a:bodyPr/>
                    <a:lstStyle/>
                    <a:p>
                      <a:pPr algn="r"/>
                      <a:r>
                        <a:rPr lang="en-US" sz="1800"/>
                        <a:t>It is….</a:t>
                      </a:r>
                    </a:p>
                  </a:txBody>
                  <a:tcPr/>
                </a:tc>
              </a:tr>
              <a:tr h="359958">
                <a:tc>
                  <a:txBody>
                    <a:bodyPr/>
                    <a:lstStyle/>
                    <a:p>
                      <a:r>
                        <a:rPr lang="en-US" sz="1800"/>
                        <a:t>Grande, petite, moyenne</a:t>
                      </a:r>
                    </a:p>
                  </a:txBody>
                  <a:tcPr/>
                </a:tc>
                <a:tc>
                  <a:txBody>
                    <a:bodyPr/>
                    <a:lstStyle/>
                    <a:p>
                      <a:pPr algn="r"/>
                      <a:r>
                        <a:rPr lang="en-US" sz="1800"/>
                        <a:t>Big, small,</a:t>
                      </a:r>
                      <a:r>
                        <a:rPr lang="en-US" sz="1800" baseline="0"/>
                        <a:t> medium sized</a:t>
                      </a:r>
                      <a:endParaRPr lang="en-US" sz="1800"/>
                    </a:p>
                  </a:txBody>
                  <a:tcPr/>
                </a:tc>
              </a:tr>
              <a:tr h="359958">
                <a:tc>
                  <a:txBody>
                    <a:bodyPr/>
                    <a:lstStyle/>
                    <a:p>
                      <a:r>
                        <a:rPr lang="en-US" sz="1800"/>
                        <a:t>Y a-t-il….</a:t>
                      </a:r>
                    </a:p>
                  </a:txBody>
                  <a:tcPr/>
                </a:tc>
                <a:tc>
                  <a:txBody>
                    <a:bodyPr/>
                    <a:lstStyle/>
                    <a:p>
                      <a:pPr algn="r"/>
                      <a:r>
                        <a:rPr lang="en-US" sz="1800"/>
                        <a:t>Is there….? Are there….?</a:t>
                      </a:r>
                    </a:p>
                  </a:txBody>
                  <a:tcPr/>
                </a:tc>
              </a:tr>
              <a:tr h="359958">
                <a:tc>
                  <a:txBody>
                    <a:bodyPr/>
                    <a:lstStyle/>
                    <a:p>
                      <a:r>
                        <a:rPr lang="en-US" sz="1800"/>
                        <a:t>Il</a:t>
                      </a:r>
                      <a:r>
                        <a:rPr lang="en-US" sz="1800" baseline="0"/>
                        <a:t> y a…. Il n’y a pas de….</a:t>
                      </a:r>
                      <a:endParaRPr lang="en-US" sz="1800"/>
                    </a:p>
                  </a:txBody>
                  <a:tcPr/>
                </a:tc>
                <a:tc>
                  <a:txBody>
                    <a:bodyPr/>
                    <a:lstStyle/>
                    <a:p>
                      <a:pPr algn="r"/>
                      <a:r>
                        <a:rPr lang="en-US" sz="1800"/>
                        <a:t>There is …./ There</a:t>
                      </a:r>
                      <a:r>
                        <a:rPr lang="en-US" sz="1800" baseline="0"/>
                        <a:t> isn’t….. </a:t>
                      </a:r>
                      <a:endParaRPr lang="en-US" sz="1800"/>
                    </a:p>
                  </a:txBody>
                  <a:tcPr/>
                </a:tc>
              </a:tr>
              <a:tr h="3599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a:t>Il y a un fleuve.  Il</a:t>
                      </a:r>
                      <a:r>
                        <a:rPr lang="en-US" sz="1800" baseline="0"/>
                        <a:t> n’y a pas de fleuve.</a:t>
                      </a:r>
                      <a:endParaRPr lang="en-US" sz="1800">
                        <a:latin typeface="+mn-lt"/>
                        <a:ea typeface="Cambria"/>
                        <a:cs typeface="Cambria"/>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a:t>a</a:t>
                      </a:r>
                      <a:r>
                        <a:rPr lang="en-US" sz="1800" baseline="0"/>
                        <a:t> river.</a:t>
                      </a:r>
                      <a:endParaRPr lang="en-US" sz="1800" baseline="0">
                        <a:latin typeface="+mn-lt"/>
                        <a:ea typeface="Cambria"/>
                        <a:cs typeface="Cambria"/>
                      </a:endParaRPr>
                    </a:p>
                  </a:txBody>
                  <a:tcPr/>
                </a:tc>
              </a:tr>
              <a:tr h="359958">
                <a:tc>
                  <a:txBody>
                    <a:bodyPr/>
                    <a:lstStyle/>
                    <a:p>
                      <a:r>
                        <a:rPr lang="en-US" sz="1800"/>
                        <a:t>un</a:t>
                      </a:r>
                      <a:r>
                        <a:rPr lang="en-US" sz="1800" baseline="0"/>
                        <a:t> château, pas de château</a:t>
                      </a:r>
                      <a:endParaRPr lang="en-US" sz="1800"/>
                    </a:p>
                  </a:txBody>
                  <a:tcPr/>
                </a:tc>
                <a:tc>
                  <a:txBody>
                    <a:bodyPr/>
                    <a:lstStyle/>
                    <a:p>
                      <a:pPr algn="r"/>
                      <a:r>
                        <a:rPr lang="en-US" sz="1800"/>
                        <a:t>a</a:t>
                      </a:r>
                      <a:r>
                        <a:rPr lang="en-US" sz="1800" baseline="0"/>
                        <a:t> chateau.</a:t>
                      </a:r>
                      <a:endParaRPr lang="en-US" sz="1800"/>
                    </a:p>
                  </a:txBody>
                  <a:tcPr/>
                </a:tc>
              </a:tr>
              <a:tr h="359958">
                <a:tc>
                  <a:txBody>
                    <a:bodyPr/>
                    <a:lstStyle/>
                    <a:p>
                      <a:r>
                        <a:rPr lang="en-US" sz="1800"/>
                        <a:t>une</a:t>
                      </a:r>
                      <a:r>
                        <a:rPr lang="en-US" sz="1800" baseline="0"/>
                        <a:t> école, pas d’école</a:t>
                      </a:r>
                      <a:endParaRPr lang="en-US" sz="1800"/>
                    </a:p>
                  </a:txBody>
                  <a:tcPr/>
                </a:tc>
                <a:tc>
                  <a:txBody>
                    <a:bodyPr/>
                    <a:lstStyle/>
                    <a:p>
                      <a:pPr algn="r"/>
                      <a:r>
                        <a:rPr lang="en-US" sz="1800"/>
                        <a:t>school.</a:t>
                      </a:r>
                    </a:p>
                  </a:txBody>
                  <a:tcPr/>
                </a:tc>
              </a:tr>
              <a:tr h="359958">
                <a:tc>
                  <a:txBody>
                    <a:bodyPr/>
                    <a:lstStyle/>
                    <a:p>
                      <a:r>
                        <a:rPr lang="en-US" sz="1800"/>
                        <a:t>un</a:t>
                      </a:r>
                      <a:r>
                        <a:rPr lang="en-US" sz="1800" baseline="0"/>
                        <a:t> café, pas de café</a:t>
                      </a:r>
                      <a:endParaRPr lang="en-US" sz="1800"/>
                    </a:p>
                  </a:txBody>
                  <a:tcPr/>
                </a:tc>
                <a:tc>
                  <a:txBody>
                    <a:bodyPr/>
                    <a:lstStyle/>
                    <a:p>
                      <a:pPr algn="r"/>
                      <a:r>
                        <a:rPr lang="en-US" sz="1800"/>
                        <a:t>cafe. </a:t>
                      </a:r>
                    </a:p>
                  </a:txBody>
                  <a:tcPr/>
                </a:tc>
              </a:tr>
              <a:tr h="359958">
                <a:tc>
                  <a:txBody>
                    <a:bodyPr/>
                    <a:lstStyle/>
                    <a:p>
                      <a:r>
                        <a:rPr lang="en-US" sz="1800"/>
                        <a:t>un</a:t>
                      </a:r>
                      <a:r>
                        <a:rPr lang="en-US" sz="1800" baseline="0"/>
                        <a:t> restaurant, pas de restaurant</a:t>
                      </a:r>
                      <a:endParaRPr lang="en-US" sz="1800"/>
                    </a:p>
                  </a:txBody>
                  <a:tcPr/>
                </a:tc>
                <a:tc>
                  <a:txBody>
                    <a:bodyPr/>
                    <a:lstStyle/>
                    <a:p>
                      <a:pPr algn="r"/>
                      <a:r>
                        <a:rPr lang="en-US" sz="1800"/>
                        <a:t>restaurant.</a:t>
                      </a:r>
                    </a:p>
                  </a:txBody>
                  <a:tcPr/>
                </a:tc>
              </a:tr>
            </a:tbl>
          </a:graphicData>
        </a:graphic>
      </p:graphicFrame>
      <p:sp>
        <p:nvSpPr>
          <p:cNvPr id="3" name="Slide Number Placeholder 2"/>
          <p:cNvSpPr>
            <a:spLocks noGrp="1"/>
          </p:cNvSpPr>
          <p:nvPr>
            <p:ph type="sldNum" sz="quarter" idx="12"/>
          </p:nvPr>
        </p:nvSpPr>
        <p:spPr/>
        <p:txBody>
          <a:bodyPr/>
          <a:lstStyle/>
          <a:p>
            <a:fld id="{74C2F60E-34D8-DD42-93FD-7BD7AE432328}" type="slidenum">
              <a:rPr lang="en-US"/>
              <a:pPr/>
              <a:t>53</a:t>
            </a:fld>
            <a:endParaRPr lang="en-US" dirty="0"/>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72137410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814388" y="365126"/>
            <a:ext cx="7700962" cy="1149349"/>
          </a:xfrm>
          <a:solidFill>
            <a:schemeClr val="accent1"/>
          </a:solidFill>
        </p:spPr>
        <p:txBody>
          <a:bodyPr>
            <a:noAutofit/>
          </a:bodyPr>
          <a:lstStyle/>
          <a:p>
            <a:pPr algn="ctr"/>
            <a:r>
              <a:rPr lang="en-US" sz="3200">
                <a:solidFill>
                  <a:schemeClr val="tx1"/>
                </a:solidFill>
              </a:rPr>
              <a:t>BUILDING TOWARD </a:t>
            </a:r>
            <a:br>
              <a:rPr lang="en-US" sz="3200">
                <a:solidFill>
                  <a:schemeClr val="tx1"/>
                </a:solidFill>
              </a:rPr>
            </a:br>
            <a:r>
              <a:rPr lang="en-US" sz="3200">
                <a:solidFill>
                  <a:schemeClr val="tx1"/>
                </a:solidFill>
              </a:rPr>
              <a:t>INTERPERSONAL COMMUNICATION</a:t>
            </a:r>
          </a:p>
        </p:txBody>
      </p:sp>
      <p:sp>
        <p:nvSpPr>
          <p:cNvPr id="6" name="Content Placeholder 5"/>
          <p:cNvSpPr>
            <a:spLocks noGrp="1"/>
          </p:cNvSpPr>
          <p:nvPr>
            <p:ph idx="1"/>
          </p:nvPr>
        </p:nvSpPr>
        <p:spPr>
          <a:xfrm>
            <a:off x="4200524" y="2425701"/>
            <a:ext cx="4314826" cy="3417888"/>
          </a:xfrm>
          <a:solidFill>
            <a:schemeClr val="bg1"/>
          </a:solidFill>
        </p:spPr>
        <p:txBody>
          <a:bodyPr anchor="ctr">
            <a:normAutofit/>
          </a:bodyPr>
          <a:lstStyle/>
          <a:p>
            <a:r>
              <a:rPr lang="en-US" sz="3200"/>
              <a:t>Circumlocution</a:t>
            </a:r>
          </a:p>
          <a:p>
            <a:r>
              <a:rPr lang="en-US" sz="3200"/>
              <a:t>Asking questions</a:t>
            </a:r>
          </a:p>
          <a:p>
            <a:r>
              <a:rPr lang="en-US" sz="3200"/>
              <a:t>“Forced” elaboration</a:t>
            </a:r>
          </a:p>
          <a:p>
            <a:r>
              <a:rPr lang="en-US" sz="3200"/>
              <a:t>Question and answer frames</a:t>
            </a:r>
          </a:p>
        </p:txBody>
      </p:sp>
      <p:sp>
        <p:nvSpPr>
          <p:cNvPr id="3" name="Footer Placeholder 2"/>
          <p:cNvSpPr>
            <a:spLocks noGrp="1"/>
          </p:cNvSpPr>
          <p:nvPr>
            <p:ph type="ftr" sz="quarter" idx="11"/>
          </p:nvPr>
        </p:nvSpPr>
        <p:spPr/>
        <p:txBody>
          <a:bodyPr/>
          <a:lstStyle/>
          <a:p>
            <a:r>
              <a:rPr lang="en-US" smtClean="0"/>
              <a:t>Laura Terrill</a:t>
            </a:r>
            <a:endParaRPr lang="en-US" dirty="0"/>
          </a:p>
        </p:txBody>
      </p:sp>
      <p:pic>
        <p:nvPicPr>
          <p:cNvPr id="9" name="Picture 8"/>
          <p:cNvPicPr>
            <a:picLocks noChangeAspect="1"/>
          </p:cNvPicPr>
          <p:nvPr/>
        </p:nvPicPr>
        <p:blipFill>
          <a:blip r:embed="rId2"/>
          <a:stretch>
            <a:fillRect/>
          </a:stretch>
        </p:blipFill>
        <p:spPr>
          <a:xfrm flipH="1">
            <a:off x="456814" y="2771776"/>
            <a:ext cx="3282550" cy="2184387"/>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54</a:t>
            </a:fld>
            <a:endParaRPr lang="en-US"/>
          </a:p>
        </p:txBody>
      </p:sp>
    </p:spTree>
    <p:extLst>
      <p:ext uri="{BB962C8B-B14F-4D97-AF65-F5344CB8AC3E}">
        <p14:creationId xmlns:p14="http://schemas.microsoft.com/office/powerpoint/2010/main" val="1460033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solidFill>
            <a:schemeClr val="accent1"/>
          </a:solidFill>
        </p:spPr>
        <p:txBody>
          <a:bodyPr>
            <a:normAutofit/>
          </a:bodyPr>
          <a:lstStyle/>
          <a:p>
            <a:pPr algn="ctr"/>
            <a:r>
              <a:rPr lang="en-US">
                <a:solidFill>
                  <a:schemeClr val="tx1"/>
                </a:solidFill>
              </a:rPr>
              <a:t>Practice Circumlocution    </a:t>
            </a:r>
            <a:br>
              <a:rPr lang="en-US">
                <a:solidFill>
                  <a:schemeClr val="tx1"/>
                </a:solidFill>
              </a:rPr>
            </a:br>
            <a:r>
              <a:rPr lang="en-US" sz="3556" i="1">
                <a:solidFill>
                  <a:schemeClr val="tx1"/>
                </a:solidFill>
                <a:ea typeface="ＭＳ Ｐゴシック" pitchFamily="-101" charset="-128"/>
                <a:cs typeface="ＭＳ Ｐゴシック" pitchFamily="-101" charset="-128"/>
              </a:rPr>
              <a:t>What’s different?</a:t>
            </a:r>
          </a:p>
        </p:txBody>
      </p:sp>
      <p:sp>
        <p:nvSpPr>
          <p:cNvPr id="7" name="Footer Placeholder 6"/>
          <p:cNvSpPr>
            <a:spLocks noGrp="1"/>
          </p:cNvSpPr>
          <p:nvPr>
            <p:ph type="ftr" sz="quarter" idx="11"/>
          </p:nvPr>
        </p:nvSpPr>
        <p:spPr/>
        <p:txBody>
          <a:bodyPr/>
          <a:lstStyle/>
          <a:p>
            <a:r>
              <a:rPr lang="en-US"/>
              <a:t>Laura Terrill</a:t>
            </a:r>
          </a:p>
        </p:txBody>
      </p:sp>
      <p:pic>
        <p:nvPicPr>
          <p:cNvPr id="139268" name="Picture 6" descr="CCI00000.jpg"/>
          <p:cNvPicPr>
            <a:picLocks noChangeAspect="1"/>
          </p:cNvPicPr>
          <p:nvPr/>
        </p:nvPicPr>
        <p:blipFill>
          <a:blip r:embed="rId3"/>
          <a:srcRect/>
          <a:stretch>
            <a:fillRect/>
          </a:stretch>
        </p:blipFill>
        <p:spPr bwMode="auto">
          <a:xfrm>
            <a:off x="990600" y="1905000"/>
            <a:ext cx="3392488" cy="4572000"/>
          </a:xfrm>
          <a:prstGeom prst="rect">
            <a:avLst/>
          </a:prstGeom>
          <a:noFill/>
          <a:ln w="9525">
            <a:noFill/>
            <a:miter lim="800000"/>
            <a:headEnd/>
            <a:tailEnd/>
          </a:ln>
        </p:spPr>
      </p:pic>
      <p:pic>
        <p:nvPicPr>
          <p:cNvPr id="118790" name="Picture 7" descr="CCI00000_2.jpg"/>
          <p:cNvPicPr>
            <a:picLocks noChangeAspect="1"/>
          </p:cNvPicPr>
          <p:nvPr/>
        </p:nvPicPr>
        <p:blipFill>
          <a:blip r:embed="rId4"/>
          <a:srcRect/>
          <a:stretch>
            <a:fillRect/>
          </a:stretch>
        </p:blipFill>
        <p:spPr bwMode="auto">
          <a:xfrm>
            <a:off x="4953000" y="1905000"/>
            <a:ext cx="3357563" cy="4572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74C2F60E-34D8-DD42-93FD-7BD7AE432328}" type="slidenum">
              <a:rPr lang="en-US"/>
              <a:pPr/>
              <a:t>55</a:t>
            </a:fld>
            <a:endParaRPr lang="en-US"/>
          </a:p>
        </p:txBody>
      </p:sp>
    </p:spTree>
    <p:extLst>
      <p:ext uri="{BB962C8B-B14F-4D97-AF65-F5344CB8AC3E}">
        <p14:creationId xmlns:p14="http://schemas.microsoft.com/office/powerpoint/2010/main" val="1632480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87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614363" y="365127"/>
            <a:ext cx="7900987" cy="1006474"/>
          </a:xfrm>
          <a:solidFill>
            <a:schemeClr val="accent1"/>
          </a:solidFill>
        </p:spPr>
        <p:txBody>
          <a:bodyPr/>
          <a:lstStyle/>
          <a:p>
            <a:pPr algn="ctr"/>
            <a:r>
              <a:rPr lang="en-US">
                <a:solidFill>
                  <a:schemeClr val="tx1"/>
                </a:solidFill>
              </a:rPr>
              <a:t>Ask questions</a:t>
            </a:r>
          </a:p>
        </p:txBody>
      </p:sp>
      <p:sp>
        <p:nvSpPr>
          <p:cNvPr id="2" name="Footer Placeholder 1"/>
          <p:cNvSpPr>
            <a:spLocks noGrp="1"/>
          </p:cNvSpPr>
          <p:nvPr>
            <p:ph type="ftr" sz="quarter" idx="11"/>
          </p:nvPr>
        </p:nvSpPr>
        <p:spPr/>
        <p:txBody>
          <a:bodyPr/>
          <a:lstStyle/>
          <a:p>
            <a:r>
              <a:rPr lang="en-US"/>
              <a:t>Laura Terrill</a:t>
            </a:r>
          </a:p>
        </p:txBody>
      </p:sp>
      <p:pic>
        <p:nvPicPr>
          <p:cNvPr id="7" name="Picture 6" descr="askquestions.jpg"/>
          <p:cNvPicPr>
            <a:picLocks noChangeAspect="1"/>
          </p:cNvPicPr>
          <p:nvPr/>
        </p:nvPicPr>
        <p:blipFill>
          <a:blip r:embed="rId2"/>
          <a:srcRect/>
          <a:stretch>
            <a:fillRect/>
          </a:stretch>
        </p:blipFill>
        <p:spPr bwMode="auto">
          <a:xfrm>
            <a:off x="1524000" y="1854200"/>
            <a:ext cx="6096000" cy="3905250"/>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74C2F60E-34D8-DD42-93FD-7BD7AE432328}" type="slidenum">
              <a:rPr lang="en-US"/>
              <a:pPr/>
              <a:t>56</a:t>
            </a:fld>
            <a:endParaRPr lang="en-US"/>
          </a:p>
        </p:txBody>
      </p:sp>
    </p:spTree>
    <p:extLst>
      <p:ext uri="{BB962C8B-B14F-4D97-AF65-F5344CB8AC3E}">
        <p14:creationId xmlns:p14="http://schemas.microsoft.com/office/powerpoint/2010/main" val="28235323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90550" y="365126"/>
            <a:ext cx="7924800" cy="945455"/>
          </a:xfrm>
          <a:solidFill>
            <a:schemeClr val="accent1"/>
          </a:solidFill>
        </p:spPr>
        <p:txBody>
          <a:bodyPr/>
          <a:lstStyle/>
          <a:p>
            <a:pPr algn="ctr"/>
            <a:r>
              <a:rPr lang="en-US">
                <a:solidFill>
                  <a:schemeClr val="tx1"/>
                </a:solidFill>
              </a:rPr>
              <a:t>Ask Questions</a:t>
            </a:r>
          </a:p>
        </p:txBody>
      </p:sp>
      <p:sp>
        <p:nvSpPr>
          <p:cNvPr id="3" name="Footer Placeholder 2"/>
          <p:cNvSpPr>
            <a:spLocks noGrp="1"/>
          </p:cNvSpPr>
          <p:nvPr>
            <p:ph type="ftr" sz="quarter" idx="11"/>
          </p:nvPr>
        </p:nvSpPr>
        <p:spPr/>
        <p:txBody>
          <a:bodyPr/>
          <a:lstStyle/>
          <a:p>
            <a:r>
              <a:rPr lang="en-US"/>
              <a:t>Laura Terrill</a:t>
            </a:r>
          </a:p>
        </p:txBody>
      </p:sp>
      <p:sp>
        <p:nvSpPr>
          <p:cNvPr id="5" name="TextBox 4"/>
          <p:cNvSpPr txBox="1"/>
          <p:nvPr/>
        </p:nvSpPr>
        <p:spPr>
          <a:xfrm>
            <a:off x="4946650" y="4786691"/>
            <a:ext cx="3340101" cy="1569660"/>
          </a:xfrm>
          <a:prstGeom prst="rect">
            <a:avLst/>
          </a:prstGeom>
          <a:solidFill>
            <a:schemeClr val="bg1"/>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pPr marL="182880" indent="-182880">
              <a:buFont typeface="Arial"/>
              <a:buChar char="•"/>
            </a:pPr>
            <a:r>
              <a:rPr lang="en-US" sz="2400">
                <a:solidFill>
                  <a:schemeClr val="tx1"/>
                </a:solidFill>
              </a:rPr>
              <a:t>In the text “right there” (text explicit)</a:t>
            </a:r>
          </a:p>
          <a:p>
            <a:pPr marL="182880" indent="-182880">
              <a:buFont typeface="Arial"/>
              <a:buChar char="•"/>
            </a:pPr>
            <a:r>
              <a:rPr lang="en-US" sz="2400">
                <a:solidFill>
                  <a:schemeClr val="tx1"/>
                </a:solidFill>
              </a:rPr>
              <a:t>In my head “think and search” (text implicit)</a:t>
            </a:r>
          </a:p>
        </p:txBody>
      </p:sp>
      <p:sp>
        <p:nvSpPr>
          <p:cNvPr id="6" name="TextBox 5"/>
          <p:cNvSpPr txBox="1"/>
          <p:nvPr/>
        </p:nvSpPr>
        <p:spPr>
          <a:xfrm>
            <a:off x="1449607" y="2108200"/>
            <a:ext cx="2635035" cy="3416320"/>
          </a:xfrm>
          <a:prstGeom prst="rect">
            <a:avLst/>
          </a:prstGeom>
          <a:noFill/>
        </p:spPr>
        <p:txBody>
          <a:bodyPr wrap="square" rtlCol="0">
            <a:spAutoFit/>
          </a:bodyPr>
          <a:lstStyle/>
          <a:p>
            <a:pPr indent="-182880">
              <a:buFont typeface="Arial"/>
              <a:buChar char="•"/>
            </a:pPr>
            <a:r>
              <a:rPr lang="en-US" sz="2400"/>
              <a:t>Who? 			</a:t>
            </a:r>
          </a:p>
          <a:p>
            <a:pPr indent="-182880">
              <a:buFont typeface="Arial"/>
              <a:buChar char="•"/>
            </a:pPr>
            <a:r>
              <a:rPr lang="en-US" sz="2400"/>
              <a:t>What? </a:t>
            </a:r>
          </a:p>
          <a:p>
            <a:pPr indent="-182880">
              <a:buFont typeface="Arial"/>
              <a:buChar char="•"/>
            </a:pPr>
            <a:r>
              <a:rPr lang="en-US" sz="2400"/>
              <a:t>When?   </a:t>
            </a:r>
          </a:p>
          <a:p>
            <a:pPr indent="-182880">
              <a:buFont typeface="Arial"/>
              <a:buChar char="•"/>
            </a:pPr>
            <a:r>
              <a:rPr lang="en-US" sz="2400"/>
              <a:t>Where? 		</a:t>
            </a:r>
          </a:p>
          <a:p>
            <a:pPr indent="-182880">
              <a:buFont typeface="Arial"/>
              <a:buChar char="•"/>
            </a:pPr>
            <a:r>
              <a:rPr lang="en-US" sz="2400"/>
              <a:t>Why?			</a:t>
            </a:r>
          </a:p>
          <a:p>
            <a:pPr indent="-182880">
              <a:buFont typeface="Arial"/>
              <a:buChar char="•"/>
            </a:pPr>
            <a:r>
              <a:rPr lang="en-US" sz="2400"/>
              <a:t>Which would?</a:t>
            </a:r>
          </a:p>
          <a:p>
            <a:pPr indent="-182880">
              <a:buFont typeface="Arial"/>
              <a:buChar char="•"/>
            </a:pPr>
            <a:r>
              <a:rPr lang="en-US" sz="2400"/>
              <a:t>If….then?		</a:t>
            </a:r>
          </a:p>
          <a:p>
            <a:pPr indent="-182880">
              <a:buFont typeface="Arial"/>
              <a:buChar char="•"/>
            </a:pPr>
            <a:r>
              <a:rPr lang="en-US" sz="2400"/>
              <a:t>Who can?		</a:t>
            </a:r>
          </a:p>
          <a:p>
            <a:pPr indent="-182880">
              <a:buFont typeface="Arial"/>
              <a:buChar char="•"/>
            </a:pPr>
            <a:r>
              <a:rPr lang="en-US" sz="2400"/>
              <a:t>How did?</a:t>
            </a:r>
          </a:p>
        </p:txBody>
      </p:sp>
      <p:sp>
        <p:nvSpPr>
          <p:cNvPr id="7" name="Down Arrow 6"/>
          <p:cNvSpPr/>
          <p:nvPr/>
        </p:nvSpPr>
        <p:spPr>
          <a:xfrm>
            <a:off x="762576" y="2108200"/>
            <a:ext cx="484632" cy="33020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Content Placeholder 4" descr="PC007479.jpg"/>
          <p:cNvPicPr>
            <a:picLocks noChangeAspect="1"/>
          </p:cNvPicPr>
          <p:nvPr/>
        </p:nvPicPr>
        <p:blipFill>
          <a:blip r:embed="rId2"/>
          <a:srcRect l="-10499" r="-10499"/>
          <a:stretch>
            <a:fillRect/>
          </a:stretch>
        </p:blipFill>
        <p:spPr>
          <a:xfrm>
            <a:off x="3189504" y="1631316"/>
            <a:ext cx="5000037" cy="2834640"/>
          </a:xfrm>
          <a:prstGeom prst="rect">
            <a:avLst/>
          </a:prstGeom>
        </p:spPr>
      </p:pic>
      <p:sp>
        <p:nvSpPr>
          <p:cNvPr id="4" name="Slide Number Placeholder 3"/>
          <p:cNvSpPr>
            <a:spLocks noGrp="1"/>
          </p:cNvSpPr>
          <p:nvPr>
            <p:ph type="sldNum" sz="quarter" idx="12"/>
          </p:nvPr>
        </p:nvSpPr>
        <p:spPr/>
        <p:txBody>
          <a:bodyPr/>
          <a:lstStyle/>
          <a:p>
            <a:fld id="{74C2F60E-34D8-DD42-93FD-7BD7AE432328}" type="slidenum">
              <a:rPr lang="en-US"/>
              <a:pPr/>
              <a:t>57</a:t>
            </a:fld>
            <a:endParaRPr lang="en-US"/>
          </a:p>
        </p:txBody>
      </p:sp>
    </p:spTree>
    <p:extLst>
      <p:ext uri="{BB962C8B-B14F-4D97-AF65-F5344CB8AC3E}">
        <p14:creationId xmlns:p14="http://schemas.microsoft.com/office/powerpoint/2010/main" val="171946122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64" name="Picture 7" descr="dog with leash in mouth"/>
          <p:cNvPicPr>
            <a:picLocks noChangeAspect="1" noChangeArrowheads="1"/>
          </p:cNvPicPr>
          <p:nvPr/>
        </p:nvPicPr>
        <p:blipFill>
          <a:blip r:embed="rId3"/>
          <a:srcRect/>
          <a:stretch>
            <a:fillRect/>
          </a:stretch>
        </p:blipFill>
        <p:spPr bwMode="auto">
          <a:xfrm>
            <a:off x="5528737" y="2745232"/>
            <a:ext cx="3316231" cy="2231136"/>
          </a:xfrm>
          <a:prstGeom prst="rect">
            <a:avLst/>
          </a:prstGeom>
          <a:noFill/>
          <a:ln w="9525">
            <a:noFill/>
            <a:miter lim="800000"/>
            <a:headEnd/>
            <a:tailEnd/>
          </a:ln>
        </p:spPr>
      </p:pic>
      <p:pic>
        <p:nvPicPr>
          <p:cNvPr id="92165" name="Picture 9" descr="436af8cd171ae-17-1"/>
          <p:cNvPicPr>
            <a:picLocks noChangeAspect="1" noChangeArrowheads="1"/>
          </p:cNvPicPr>
          <p:nvPr/>
        </p:nvPicPr>
        <p:blipFill>
          <a:blip r:embed="rId4"/>
          <a:srcRect/>
          <a:stretch>
            <a:fillRect/>
          </a:stretch>
        </p:blipFill>
        <p:spPr bwMode="auto">
          <a:xfrm>
            <a:off x="838204" y="2310892"/>
            <a:ext cx="2194449" cy="3099816"/>
          </a:xfrm>
          <a:prstGeom prst="rect">
            <a:avLst/>
          </a:prstGeom>
          <a:noFill/>
          <a:ln w="9525">
            <a:noFill/>
            <a:miter lim="800000"/>
            <a:headEnd/>
            <a:tailEnd/>
          </a:ln>
        </p:spPr>
      </p:pic>
      <p:sp>
        <p:nvSpPr>
          <p:cNvPr id="6" name="Rectangle 2"/>
          <p:cNvSpPr>
            <a:spLocks noGrp="1" noChangeArrowheads="1"/>
          </p:cNvSpPr>
          <p:nvPr>
            <p:ph type="title"/>
          </p:nvPr>
        </p:nvSpPr>
        <p:spPr>
          <a:xfrm>
            <a:off x="590550" y="365126"/>
            <a:ext cx="7924800" cy="1000123"/>
          </a:xfrm>
          <a:solidFill>
            <a:schemeClr val="accent1"/>
          </a:solidFill>
        </p:spPr>
        <p:txBody>
          <a:bodyPr/>
          <a:lstStyle/>
          <a:p>
            <a:pPr algn="ctr"/>
            <a:r>
              <a:rPr lang="en-US">
                <a:solidFill>
                  <a:schemeClr val="tx1"/>
                </a:solidFill>
              </a:rPr>
              <a:t>“Force” Elaboration</a:t>
            </a:r>
          </a:p>
        </p:txBody>
      </p:sp>
      <p:sp>
        <p:nvSpPr>
          <p:cNvPr id="8" name="Footer Placeholder 7"/>
          <p:cNvSpPr>
            <a:spLocks noGrp="1"/>
          </p:cNvSpPr>
          <p:nvPr>
            <p:ph type="ftr" sz="quarter" idx="11"/>
          </p:nvPr>
        </p:nvSpPr>
        <p:spPr/>
        <p:txBody>
          <a:bodyPr/>
          <a:lstStyle/>
          <a:p>
            <a:r>
              <a:rPr lang="en-US"/>
              <a:t>Laura Terrill</a:t>
            </a:r>
          </a:p>
        </p:txBody>
      </p:sp>
      <p:sp>
        <p:nvSpPr>
          <p:cNvPr id="7" name="Rectangle 2"/>
          <p:cNvSpPr txBox="1">
            <a:spLocks noChangeArrowheads="1"/>
          </p:cNvSpPr>
          <p:nvPr/>
        </p:nvSpPr>
        <p:spPr>
          <a:xfrm>
            <a:off x="533400" y="1516698"/>
            <a:ext cx="8305800" cy="914400"/>
          </a:xfrm>
          <a:prstGeom prst="rect">
            <a:avLst/>
          </a:prstGeom>
        </p:spPr>
        <p:txBody>
          <a:bodyPr anchor="ctr">
            <a:normAutofit fontScale="97500"/>
          </a:bodyPr>
          <a:lstStyle/>
          <a:p>
            <a:pPr algn="ctr" eaLnBrk="1" fontAlgn="auto" hangingPunct="1">
              <a:spcAft>
                <a:spcPts val="0"/>
              </a:spcAft>
              <a:defRPr/>
            </a:pPr>
            <a:r>
              <a:rPr lang="en-US" sz="2400">
                <a:latin typeface="+mj-lt"/>
                <a:ea typeface="+mj-ea"/>
                <a:cs typeface="+mj-cs"/>
              </a:rPr>
              <a:t>Create a sentence that combines the ideas in both images. </a:t>
            </a:r>
          </a:p>
        </p:txBody>
      </p:sp>
      <p:sp>
        <p:nvSpPr>
          <p:cNvPr id="9" name="Rectangle 4"/>
          <p:cNvSpPr txBox="1">
            <a:spLocks noChangeArrowheads="1"/>
          </p:cNvSpPr>
          <p:nvPr/>
        </p:nvSpPr>
        <p:spPr>
          <a:xfrm>
            <a:off x="2218249" y="1955800"/>
            <a:ext cx="4343400" cy="3810000"/>
          </a:xfrm>
          <a:prstGeom prst="rect">
            <a:avLst/>
          </a:prstGeom>
        </p:spPr>
        <p:txBody>
          <a:bodyPr vert="horz">
            <a:normAutofit/>
          </a:bodyPr>
          <a:lstStyle/>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700" b="1" i="0" u="none" strike="noStrike" kern="1200" cap="none" spc="0" normalizeH="0" baseline="0" noProof="0">
                <a:ln>
                  <a:noFill/>
                </a:ln>
                <a:solidFill>
                  <a:schemeClr val="tx2"/>
                </a:solidFill>
                <a:effectLst/>
                <a:uLnTx/>
                <a:uFillTx/>
                <a:latin typeface="+mn-lt"/>
                <a:ea typeface="+mn-ea"/>
                <a:cs typeface="+mn-cs"/>
              </a:rPr>
              <a:t>	</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700" b="1" i="0" u="none" strike="noStrike" kern="1200" cap="none" spc="0" normalizeH="0" baseline="0" noProof="0">
                <a:ln>
                  <a:noFill/>
                </a:ln>
                <a:solidFill>
                  <a:schemeClr val="tx2"/>
                </a:solidFill>
                <a:effectLst/>
                <a:uLnTx/>
                <a:uFillTx/>
                <a:latin typeface="+mn-lt"/>
                <a:ea typeface="+mn-ea"/>
                <a:cs typeface="+mn-cs"/>
              </a:rPr>
              <a:t>	</a:t>
            </a:r>
            <a:r>
              <a:rPr kumimoji="0" lang="en-US" sz="2700" b="1" i="0" u="none" strike="noStrike" kern="1200" cap="none" spc="0" normalizeH="0" baseline="0" noProof="0">
                <a:ln>
                  <a:noFill/>
                </a:ln>
                <a:solidFill>
                  <a:schemeClr val="accent6">
                    <a:lumMod val="75000"/>
                  </a:schemeClr>
                </a:solidFill>
                <a:effectLst/>
                <a:uLnTx/>
                <a:uFillTx/>
                <a:latin typeface="+mn-lt"/>
                <a:ea typeface="+mn-ea"/>
                <a:cs typeface="+mn-cs"/>
              </a:rPr>
              <a:t>1. 	</a:t>
            </a:r>
            <a:r>
              <a:rPr kumimoji="0" lang="en-US" sz="2800" b="1" i="0" u="none" strike="noStrike" kern="1200" cap="none" spc="0" normalizeH="0" baseline="0" noProof="0">
                <a:ln>
                  <a:noFill/>
                </a:ln>
                <a:solidFill>
                  <a:schemeClr val="accent6">
                    <a:lumMod val="75000"/>
                  </a:schemeClr>
                </a:solidFill>
                <a:effectLst/>
                <a:uLnTx/>
                <a:uFillTx/>
                <a:latin typeface="+mn-lt"/>
                <a:ea typeface="+mn-ea"/>
                <a:cs typeface="+mn-cs"/>
              </a:rPr>
              <a:t>but</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a:t>
            </a: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2.	not</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3.	never</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4.	and</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5.	because</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6.	then</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chemeClr val="tx1">
                    <a:lumMod val="95000"/>
                  </a:schemeClr>
                </a:solidFill>
                <a:effectLst/>
                <a:uLnTx/>
                <a:uFillTx/>
                <a:latin typeface="+mn-lt"/>
                <a:ea typeface="+mn-ea"/>
                <a:cs typeface="+mn-cs"/>
              </a:rPr>
              <a:t>	7.	always</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 name="Slide Number Placeholder 1"/>
          <p:cNvSpPr>
            <a:spLocks noGrp="1"/>
          </p:cNvSpPr>
          <p:nvPr>
            <p:ph type="sldNum" sz="quarter" idx="12"/>
          </p:nvPr>
        </p:nvSpPr>
        <p:spPr/>
        <p:txBody>
          <a:bodyPr/>
          <a:lstStyle/>
          <a:p>
            <a:fld id="{74C2F60E-34D8-DD42-93FD-7BD7AE432328}" type="slidenum">
              <a:rPr lang="en-US"/>
              <a:pPr/>
              <a:t>58</a:t>
            </a:fld>
            <a:endParaRPr lang="en-US"/>
          </a:p>
        </p:txBody>
      </p:sp>
    </p:spTree>
    <p:extLst>
      <p:ext uri="{BB962C8B-B14F-4D97-AF65-F5344CB8AC3E}">
        <p14:creationId xmlns:p14="http://schemas.microsoft.com/office/powerpoint/2010/main" val="29743812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595" name="Rectangle 2"/>
          <p:cNvSpPr>
            <a:spLocks noGrp="1" noChangeArrowheads="1"/>
          </p:cNvSpPr>
          <p:nvPr>
            <p:ph type="title"/>
          </p:nvPr>
        </p:nvSpPr>
        <p:spPr>
          <a:xfrm>
            <a:off x="298450" y="328351"/>
            <a:ext cx="7886700" cy="1325563"/>
          </a:xfrm>
          <a:solidFill>
            <a:schemeClr val="accent1"/>
          </a:solidFill>
        </p:spPr>
        <p:txBody>
          <a:bodyPr>
            <a:normAutofit/>
          </a:bodyPr>
          <a:lstStyle/>
          <a:p>
            <a:pPr>
              <a:defRPr/>
            </a:pPr>
            <a:r>
              <a:rPr lang="en-US">
                <a:solidFill>
                  <a:schemeClr val="tx1"/>
                </a:solidFill>
              </a:rPr>
              <a:t>“Force” Elaboration</a:t>
            </a:r>
            <a:endParaRPr lang="en-US">
              <a:solidFill>
                <a:schemeClr val="tx1"/>
              </a:solidFill>
              <a:latin typeface="Palatino" charset="0"/>
            </a:endParaRPr>
          </a:p>
        </p:txBody>
      </p:sp>
      <p:sp>
        <p:nvSpPr>
          <p:cNvPr id="8" name="Footer Placeholder 7"/>
          <p:cNvSpPr>
            <a:spLocks noGrp="1"/>
          </p:cNvSpPr>
          <p:nvPr>
            <p:ph type="ftr" sz="quarter" idx="11"/>
          </p:nvPr>
        </p:nvSpPr>
        <p:spPr/>
        <p:txBody>
          <a:bodyPr/>
          <a:lstStyle/>
          <a:p>
            <a:r>
              <a:rPr lang="en-US"/>
              <a:t>Laura Terrill</a:t>
            </a:r>
          </a:p>
        </p:txBody>
      </p:sp>
      <p:sp>
        <p:nvSpPr>
          <p:cNvPr id="312323" name="Text Box 3"/>
          <p:cNvSpPr txBox="1">
            <a:spLocks noChangeArrowheads="1"/>
          </p:cNvSpPr>
          <p:nvPr/>
        </p:nvSpPr>
        <p:spPr bwMode="auto">
          <a:xfrm>
            <a:off x="1130300" y="1981200"/>
            <a:ext cx="4100176" cy="3600986"/>
          </a:xfrm>
          <a:prstGeom prst="rect">
            <a:avLst/>
          </a:prstGeom>
          <a:noFill/>
          <a:ln w="9525">
            <a:noFill/>
            <a:miter lim="800000"/>
            <a:headEnd/>
            <a:tailEnd/>
          </a:ln>
        </p:spPr>
        <p:txBody>
          <a:bodyPr wrap="none">
            <a:prstTxWarp prst="textNoShape">
              <a:avLst/>
            </a:prstTxWarp>
            <a:spAutoFit/>
          </a:bodyPr>
          <a:lstStyle/>
          <a:p>
            <a:r>
              <a:rPr lang="en-US" sz="3000">
                <a:solidFill>
                  <a:schemeClr val="tx1">
                    <a:lumMod val="95000"/>
                  </a:schemeClr>
                </a:solidFill>
              </a:rPr>
              <a:t>1.	I wanted to...</a:t>
            </a:r>
          </a:p>
          <a:p>
            <a:r>
              <a:rPr lang="en-US" sz="3000">
                <a:solidFill>
                  <a:schemeClr val="tx1">
                    <a:lumMod val="95000"/>
                  </a:schemeClr>
                </a:solidFill>
              </a:rPr>
              <a:t>2.	I felt bad when...</a:t>
            </a:r>
          </a:p>
          <a:p>
            <a:r>
              <a:rPr lang="en-US" sz="3000">
                <a:solidFill>
                  <a:schemeClr val="tx1">
                    <a:lumMod val="95000"/>
                  </a:schemeClr>
                </a:solidFill>
              </a:rPr>
              <a:t>3.	I would have..., but...</a:t>
            </a:r>
          </a:p>
          <a:p>
            <a:r>
              <a:rPr lang="en-US" sz="3000">
                <a:solidFill>
                  <a:schemeClr val="tx1">
                    <a:lumMod val="95000"/>
                  </a:schemeClr>
                </a:solidFill>
              </a:rPr>
              <a:t>4.	I was glad that...</a:t>
            </a:r>
          </a:p>
          <a:p>
            <a:r>
              <a:rPr lang="en-US" sz="3000">
                <a:solidFill>
                  <a:schemeClr val="tx1">
                    <a:lumMod val="95000"/>
                  </a:schemeClr>
                </a:solidFill>
              </a:rPr>
              <a:t>5.	My parents insisted...</a:t>
            </a:r>
          </a:p>
          <a:p>
            <a:r>
              <a:rPr lang="en-US" sz="3000">
                <a:solidFill>
                  <a:schemeClr val="tx1">
                    <a:lumMod val="95000"/>
                  </a:schemeClr>
                </a:solidFill>
              </a:rPr>
              <a:t>6.	I was annoyed...</a:t>
            </a:r>
          </a:p>
          <a:p>
            <a:r>
              <a:rPr lang="en-US" sz="3000">
                <a:solidFill>
                  <a:schemeClr val="tx1">
                    <a:lumMod val="95000"/>
                  </a:schemeClr>
                </a:solidFill>
              </a:rPr>
              <a:t>7.	I didn’t get to...</a:t>
            </a:r>
          </a:p>
          <a:p>
            <a:endParaRPr lang="en-US">
              <a:solidFill>
                <a:schemeClr val="tx1">
                  <a:lumMod val="95000"/>
                </a:schemeClr>
              </a:solidFill>
            </a:endParaRPr>
          </a:p>
        </p:txBody>
      </p:sp>
      <p:pic>
        <p:nvPicPr>
          <p:cNvPr id="312325" name="Picture 5"/>
          <p:cNvPicPr>
            <a:picLocks noChangeAspect="1" noChangeArrowheads="1"/>
          </p:cNvPicPr>
          <p:nvPr/>
        </p:nvPicPr>
        <p:blipFill>
          <a:blip r:embed="rId3">
            <a:duotone>
              <a:schemeClr val="accent6">
                <a:shade val="45000"/>
                <a:satMod val="135000"/>
              </a:schemeClr>
              <a:prstClr val="white"/>
            </a:duotone>
          </a:blip>
          <a:srcRect/>
          <a:stretch>
            <a:fillRect/>
          </a:stretch>
        </p:blipFill>
        <p:spPr bwMode="auto">
          <a:xfrm>
            <a:off x="6289990" y="2336800"/>
            <a:ext cx="1189822" cy="2346593"/>
          </a:xfrm>
          <a:prstGeom prst="rect">
            <a:avLst/>
          </a:prstGeom>
          <a:noFill/>
          <a:ln w="9525">
            <a:solidFill>
              <a:schemeClr val="accent2"/>
            </a:solidFill>
            <a:miter lim="800000"/>
            <a:headEnd/>
            <a:tailEnd/>
          </a:ln>
        </p:spPr>
      </p:pic>
      <p:sp>
        <p:nvSpPr>
          <p:cNvPr id="312326" name="TextBox 5"/>
          <p:cNvSpPr txBox="1">
            <a:spLocks noChangeArrowheads="1"/>
          </p:cNvSpPr>
          <p:nvPr/>
        </p:nvSpPr>
        <p:spPr bwMode="auto">
          <a:xfrm>
            <a:off x="1752600" y="5457558"/>
            <a:ext cx="5908990" cy="830997"/>
          </a:xfrm>
          <a:prstGeom prst="rect">
            <a:avLst/>
          </a:prstGeom>
          <a:solidFill>
            <a:schemeClr val="accent1"/>
          </a:solidFill>
          <a:ln w="9525">
            <a:noFill/>
            <a:miter lim="800000"/>
            <a:headEnd/>
            <a:tailEnd/>
          </a:ln>
        </p:spPr>
        <p:txBody>
          <a:bodyPr wrap="none">
            <a:prstTxWarp prst="textNoShape">
              <a:avLst/>
            </a:prstTxWarp>
            <a:spAutoFit/>
          </a:bodyPr>
          <a:lstStyle/>
          <a:p>
            <a:pPr algn="ctr"/>
            <a:r>
              <a:rPr lang="en-US" sz="2400">
                <a:solidFill>
                  <a:schemeClr val="tx1">
                    <a:lumMod val="95000"/>
                  </a:schemeClr>
                </a:solidFill>
              </a:rPr>
              <a:t>Find out what your partner did last night. </a:t>
            </a:r>
          </a:p>
          <a:p>
            <a:pPr algn="ctr"/>
            <a:r>
              <a:rPr lang="en-US" sz="2400">
                <a:solidFill>
                  <a:schemeClr val="tx1">
                    <a:lumMod val="95000"/>
                  </a:schemeClr>
                </a:solidFill>
              </a:rPr>
              <a:t>Ask a follow-up question to get more details. </a:t>
            </a:r>
          </a:p>
        </p:txBody>
      </p:sp>
      <p:sp>
        <p:nvSpPr>
          <p:cNvPr id="2" name="TextBox 1"/>
          <p:cNvSpPr txBox="1"/>
          <p:nvPr/>
        </p:nvSpPr>
        <p:spPr>
          <a:xfrm>
            <a:off x="5150633" y="452524"/>
            <a:ext cx="3396467" cy="1077218"/>
          </a:xfrm>
          <a:prstGeom prst="rect">
            <a:avLst/>
          </a:prstGeom>
          <a:solidFill>
            <a:schemeClr val="accent1"/>
          </a:solidFill>
        </p:spPr>
        <p:txBody>
          <a:bodyPr wrap="square" rtlCol="0">
            <a:spAutoFit/>
          </a:bodyPr>
          <a:lstStyle/>
          <a:p>
            <a:r>
              <a:rPr lang="en-US" sz="3200" i="1"/>
              <a:t>What did you do over the weekend?</a:t>
            </a:r>
          </a:p>
        </p:txBody>
      </p:sp>
      <p:sp>
        <p:nvSpPr>
          <p:cNvPr id="3" name="Slide Number Placeholder 2"/>
          <p:cNvSpPr>
            <a:spLocks noGrp="1"/>
          </p:cNvSpPr>
          <p:nvPr>
            <p:ph type="sldNum" sz="quarter" idx="12"/>
          </p:nvPr>
        </p:nvSpPr>
        <p:spPr/>
        <p:txBody>
          <a:bodyPr/>
          <a:lstStyle/>
          <a:p>
            <a:fld id="{74C2F60E-34D8-DD42-93FD-7BD7AE432328}" type="slidenum">
              <a:rPr lang="en-US"/>
              <a:pPr/>
              <a:t>59</a:t>
            </a:fld>
            <a:endParaRPr lang="en-US"/>
          </a:p>
        </p:txBody>
      </p:sp>
    </p:spTree>
    <p:extLst>
      <p:ext uri="{BB962C8B-B14F-4D97-AF65-F5344CB8AC3E}">
        <p14:creationId xmlns:p14="http://schemas.microsoft.com/office/powerpoint/2010/main" val="17430335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26052"/>
          </a:xfrm>
        </p:spPr>
        <p:txBody>
          <a:bodyPr>
            <a:normAutofit/>
          </a:bodyPr>
          <a:lstStyle/>
          <a:p>
            <a:pPr algn="ctr"/>
            <a:r>
              <a:rPr lang="en-US" sz="3600">
                <a:solidFill>
                  <a:schemeClr val="tx1"/>
                </a:solidFill>
              </a:rPr>
              <a:t>What does it mean to be proficient?</a:t>
            </a:r>
          </a:p>
        </p:txBody>
      </p:sp>
      <p:sp>
        <p:nvSpPr>
          <p:cNvPr id="3" name="Footer Placeholder 2"/>
          <p:cNvSpPr>
            <a:spLocks noGrp="1"/>
          </p:cNvSpPr>
          <p:nvPr>
            <p:ph type="ftr" sz="quarter" idx="11"/>
          </p:nvPr>
        </p:nvSpPr>
        <p:spPr/>
        <p:txBody>
          <a:bodyPr/>
          <a:lstStyle/>
          <a:p>
            <a:r>
              <a:rPr lang="en-US"/>
              <a:t>Laura Terrill</a:t>
            </a:r>
          </a:p>
        </p:txBody>
      </p:sp>
      <p:sp>
        <p:nvSpPr>
          <p:cNvPr id="13" name="Slide Number Placeholder 12"/>
          <p:cNvSpPr>
            <a:spLocks noGrp="1"/>
          </p:cNvSpPr>
          <p:nvPr>
            <p:ph type="sldNum" sz="quarter" idx="12"/>
          </p:nvPr>
        </p:nvSpPr>
        <p:spPr/>
        <p:txBody>
          <a:bodyPr>
            <a:normAutofit/>
          </a:bodyPr>
          <a:lstStyle/>
          <a:p>
            <a:fld id="{74C2F60E-34D8-DD42-93FD-7BD7AE432328}" type="slidenum">
              <a:rPr lang="en-US"/>
              <a:pPr/>
              <a:t>6</a:t>
            </a:fld>
            <a:endParaRPr lang="en-US"/>
          </a:p>
        </p:txBody>
      </p:sp>
      <p:pic>
        <p:nvPicPr>
          <p:cNvPr id="9" name="Picture 8" descr="images-2.jpeg"/>
          <p:cNvPicPr>
            <a:picLocks noChangeAspect="1"/>
          </p:cNvPicPr>
          <p:nvPr/>
        </p:nvPicPr>
        <p:blipFill>
          <a:blip r:embed="rId3"/>
          <a:stretch>
            <a:fillRect/>
          </a:stretch>
        </p:blipFill>
        <p:spPr>
          <a:xfrm>
            <a:off x="850900" y="4016502"/>
            <a:ext cx="3302000" cy="2463800"/>
          </a:xfrm>
          <a:prstGeom prst="rect">
            <a:avLst/>
          </a:prstGeom>
        </p:spPr>
      </p:pic>
      <p:pic>
        <p:nvPicPr>
          <p:cNvPr id="10" name="Picture 9" descr="images-3.jpeg"/>
          <p:cNvPicPr>
            <a:picLocks noChangeAspect="1"/>
          </p:cNvPicPr>
          <p:nvPr/>
        </p:nvPicPr>
        <p:blipFill>
          <a:blip r:embed="rId4"/>
          <a:stretch>
            <a:fillRect/>
          </a:stretch>
        </p:blipFill>
        <p:spPr>
          <a:xfrm>
            <a:off x="4853974" y="4156201"/>
            <a:ext cx="3492500" cy="2324100"/>
          </a:xfrm>
          <a:prstGeom prst="rect">
            <a:avLst/>
          </a:prstGeom>
        </p:spPr>
      </p:pic>
      <p:pic>
        <p:nvPicPr>
          <p:cNvPr id="12" name="Picture 11" descr="Unknown.jpeg"/>
          <p:cNvPicPr>
            <a:picLocks noChangeAspect="1"/>
          </p:cNvPicPr>
          <p:nvPr/>
        </p:nvPicPr>
        <p:blipFill>
          <a:blip r:embed="rId5"/>
          <a:stretch>
            <a:fillRect/>
          </a:stretch>
        </p:blipFill>
        <p:spPr>
          <a:xfrm>
            <a:off x="262545" y="1726702"/>
            <a:ext cx="2795566" cy="2093976"/>
          </a:xfrm>
          <a:prstGeom prst="rect">
            <a:avLst/>
          </a:prstGeom>
        </p:spPr>
      </p:pic>
      <p:pic>
        <p:nvPicPr>
          <p:cNvPr id="14" name="Picture 13" descr="Unknown-1.jpeg"/>
          <p:cNvPicPr>
            <a:picLocks noChangeAspect="1"/>
          </p:cNvPicPr>
          <p:nvPr/>
        </p:nvPicPr>
        <p:blipFill>
          <a:blip r:embed="rId6"/>
          <a:stretch>
            <a:fillRect/>
          </a:stretch>
        </p:blipFill>
        <p:spPr>
          <a:xfrm>
            <a:off x="3179454" y="1411865"/>
            <a:ext cx="2209800" cy="2451100"/>
          </a:xfrm>
          <a:prstGeom prst="rect">
            <a:avLst/>
          </a:prstGeom>
        </p:spPr>
      </p:pic>
      <p:pic>
        <p:nvPicPr>
          <p:cNvPr id="17" name="Picture 16" descr="images-2.jpeg"/>
          <p:cNvPicPr>
            <a:picLocks noChangeAspect="1"/>
          </p:cNvPicPr>
          <p:nvPr/>
        </p:nvPicPr>
        <p:blipFill>
          <a:blip r:embed="rId7"/>
          <a:stretch>
            <a:fillRect/>
          </a:stretch>
        </p:blipFill>
        <p:spPr>
          <a:xfrm>
            <a:off x="5510597" y="1586240"/>
            <a:ext cx="3429000" cy="2374900"/>
          </a:xfrm>
          <a:prstGeom prst="rect">
            <a:avLst/>
          </a:prstGeom>
        </p:spPr>
      </p:pic>
    </p:spTree>
    <p:extLst>
      <p:ext uri="{BB962C8B-B14F-4D97-AF65-F5344CB8AC3E}">
        <p14:creationId xmlns:p14="http://schemas.microsoft.com/office/powerpoint/2010/main" val="586384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2690" name="Picture 12" descr="117-1718_IMG.JPG"/>
          <p:cNvPicPr>
            <a:picLocks noChangeAspect="1"/>
          </p:cNvPicPr>
          <p:nvPr/>
        </p:nvPicPr>
        <p:blipFill>
          <a:blip r:embed="rId2"/>
          <a:srcRect/>
          <a:stretch>
            <a:fillRect/>
          </a:stretch>
        </p:blipFill>
        <p:spPr bwMode="auto">
          <a:xfrm>
            <a:off x="6553200" y="1600200"/>
            <a:ext cx="2170113" cy="1627188"/>
          </a:xfrm>
          <a:prstGeom prst="rect">
            <a:avLst/>
          </a:prstGeom>
          <a:noFill/>
          <a:ln w="9525">
            <a:noFill/>
            <a:miter lim="800000"/>
            <a:headEnd/>
            <a:tailEnd/>
          </a:ln>
        </p:spPr>
      </p:pic>
      <p:pic>
        <p:nvPicPr>
          <p:cNvPr id="242691" name="Picture 16" descr="IMG_3674.JPG"/>
          <p:cNvPicPr>
            <a:picLocks noChangeAspect="1"/>
          </p:cNvPicPr>
          <p:nvPr/>
        </p:nvPicPr>
        <p:blipFill>
          <a:blip r:embed="rId3"/>
          <a:srcRect/>
          <a:stretch>
            <a:fillRect/>
          </a:stretch>
        </p:blipFill>
        <p:spPr bwMode="auto">
          <a:xfrm>
            <a:off x="304800" y="1600200"/>
            <a:ext cx="2803525" cy="2103438"/>
          </a:xfrm>
          <a:prstGeom prst="rect">
            <a:avLst/>
          </a:prstGeom>
          <a:noFill/>
          <a:ln w="9525">
            <a:noFill/>
            <a:miter lim="800000"/>
            <a:headEnd/>
            <a:tailEnd/>
          </a:ln>
        </p:spPr>
      </p:pic>
      <p:pic>
        <p:nvPicPr>
          <p:cNvPr id="242692" name="Picture 19" descr="Unknown-2.jpeg"/>
          <p:cNvPicPr>
            <a:picLocks noChangeAspect="1"/>
          </p:cNvPicPr>
          <p:nvPr/>
        </p:nvPicPr>
        <p:blipFill>
          <a:blip r:embed="rId4"/>
          <a:srcRect/>
          <a:stretch>
            <a:fillRect/>
          </a:stretch>
        </p:blipFill>
        <p:spPr bwMode="auto">
          <a:xfrm>
            <a:off x="3438525" y="1828800"/>
            <a:ext cx="2428875" cy="1819275"/>
          </a:xfrm>
          <a:prstGeom prst="rect">
            <a:avLst/>
          </a:prstGeom>
          <a:noFill/>
          <a:ln w="9525">
            <a:noFill/>
            <a:miter lim="800000"/>
            <a:headEnd/>
            <a:tailEnd/>
          </a:ln>
        </p:spPr>
      </p:pic>
      <p:pic>
        <p:nvPicPr>
          <p:cNvPr id="242693" name="Picture 20" descr="luquillo-beach.jpg"/>
          <p:cNvPicPr>
            <a:picLocks noChangeAspect="1"/>
          </p:cNvPicPr>
          <p:nvPr/>
        </p:nvPicPr>
        <p:blipFill>
          <a:blip r:embed="rId5"/>
          <a:srcRect/>
          <a:stretch>
            <a:fillRect/>
          </a:stretch>
        </p:blipFill>
        <p:spPr bwMode="auto">
          <a:xfrm>
            <a:off x="381000" y="4191000"/>
            <a:ext cx="2370138" cy="1692275"/>
          </a:xfrm>
          <a:prstGeom prst="rect">
            <a:avLst/>
          </a:prstGeom>
          <a:noFill/>
          <a:ln w="9525">
            <a:noFill/>
            <a:miter lim="800000"/>
            <a:headEnd/>
            <a:tailEnd/>
          </a:ln>
        </p:spPr>
      </p:pic>
      <p:pic>
        <p:nvPicPr>
          <p:cNvPr id="242694" name="Picture 21" descr="images.jpeg"/>
          <p:cNvPicPr>
            <a:picLocks noChangeAspect="1"/>
          </p:cNvPicPr>
          <p:nvPr/>
        </p:nvPicPr>
        <p:blipFill>
          <a:blip r:embed="rId6"/>
          <a:srcRect/>
          <a:stretch>
            <a:fillRect/>
          </a:stretch>
        </p:blipFill>
        <p:spPr bwMode="auto">
          <a:xfrm>
            <a:off x="7162800" y="3657600"/>
            <a:ext cx="1473200" cy="2222500"/>
          </a:xfrm>
          <a:prstGeom prst="rect">
            <a:avLst/>
          </a:prstGeom>
          <a:noFill/>
          <a:ln w="9525">
            <a:noFill/>
            <a:miter lim="800000"/>
            <a:headEnd/>
            <a:tailEnd/>
          </a:ln>
        </p:spPr>
      </p:pic>
      <p:pic>
        <p:nvPicPr>
          <p:cNvPr id="242695" name="Picture 23" descr="100_2276.jpg"/>
          <p:cNvPicPr>
            <a:picLocks noChangeAspect="1"/>
          </p:cNvPicPr>
          <p:nvPr/>
        </p:nvPicPr>
        <p:blipFill>
          <a:blip r:embed="rId7"/>
          <a:srcRect/>
          <a:stretch>
            <a:fillRect/>
          </a:stretch>
        </p:blipFill>
        <p:spPr bwMode="auto">
          <a:xfrm>
            <a:off x="3429000" y="4038600"/>
            <a:ext cx="3113088" cy="1792288"/>
          </a:xfrm>
          <a:prstGeom prst="rect">
            <a:avLst/>
          </a:prstGeom>
          <a:noFill/>
          <a:ln w="9525">
            <a:noFill/>
            <a:miter lim="800000"/>
            <a:headEnd/>
            <a:tailEnd/>
          </a:ln>
        </p:spPr>
      </p:pic>
      <p:sp>
        <p:nvSpPr>
          <p:cNvPr id="242696" name="Title 7"/>
          <p:cNvSpPr>
            <a:spLocks noGrp="1"/>
          </p:cNvSpPr>
          <p:nvPr>
            <p:ph type="title"/>
          </p:nvPr>
        </p:nvSpPr>
        <p:spPr>
          <a:xfrm>
            <a:off x="590550" y="304800"/>
            <a:ext cx="8128466" cy="904875"/>
          </a:xfrm>
          <a:solidFill>
            <a:schemeClr val="accent1"/>
          </a:solidFill>
        </p:spPr>
        <p:txBody>
          <a:bodyPr>
            <a:normAutofit/>
          </a:bodyPr>
          <a:lstStyle/>
          <a:p>
            <a:pPr algn="ctr"/>
            <a:r>
              <a:rPr lang="en-US" sz="3200">
                <a:solidFill>
                  <a:schemeClr val="tx1"/>
                </a:solidFill>
                <a:ea typeface="ＭＳ Ｐゴシック" pitchFamily="-101" charset="-128"/>
                <a:cs typeface="ＭＳ Ｐゴシック" pitchFamily="-101" charset="-128"/>
              </a:rPr>
              <a:t>Discuss your vacation plans with your partner.</a:t>
            </a:r>
          </a:p>
        </p:txBody>
      </p:sp>
      <p:sp>
        <p:nvSpPr>
          <p:cNvPr id="10" name="Footer Placeholder 9"/>
          <p:cNvSpPr>
            <a:spLocks noGrp="1"/>
          </p:cNvSpPr>
          <p:nvPr>
            <p:ph type="ftr" sz="quarter" idx="11"/>
          </p:nvPr>
        </p:nvSpPr>
        <p:spPr/>
        <p:txBody>
          <a:bodyPr/>
          <a:lstStyle/>
          <a:p>
            <a:r>
              <a:rPr lang="en-US"/>
              <a:t>Laura Terrill</a:t>
            </a:r>
          </a:p>
        </p:txBody>
      </p:sp>
      <p:sp>
        <p:nvSpPr>
          <p:cNvPr id="2" name="Rounded Rectangle 1"/>
          <p:cNvSpPr/>
          <p:nvPr/>
        </p:nvSpPr>
        <p:spPr>
          <a:xfrm rot="20917190">
            <a:off x="1400187" y="2565880"/>
            <a:ext cx="6481916" cy="2238938"/>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4000"/>
              <a:t>Determine sentence and answer frames as new vocabulary is introduced. </a:t>
            </a:r>
          </a:p>
        </p:txBody>
      </p:sp>
      <p:sp>
        <p:nvSpPr>
          <p:cNvPr id="3" name="Slide Number Placeholder 2"/>
          <p:cNvSpPr>
            <a:spLocks noGrp="1"/>
          </p:cNvSpPr>
          <p:nvPr>
            <p:ph type="sldNum" sz="quarter" idx="12"/>
          </p:nvPr>
        </p:nvSpPr>
        <p:spPr/>
        <p:txBody>
          <a:bodyPr/>
          <a:lstStyle/>
          <a:p>
            <a:fld id="{74C2F60E-34D8-DD42-93FD-7BD7AE432328}" type="slidenum">
              <a:rPr lang="en-US"/>
              <a:pPr/>
              <a:t>60</a:t>
            </a:fld>
            <a:endParaRPr lang="en-US"/>
          </a:p>
        </p:txBody>
      </p:sp>
    </p:spTree>
    <p:extLst>
      <p:ext uri="{BB962C8B-B14F-4D97-AF65-F5344CB8AC3E}">
        <p14:creationId xmlns:p14="http://schemas.microsoft.com/office/powerpoint/2010/main" val="1318541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2" name="Title 7"/>
          <p:cNvSpPr>
            <a:spLocks noGrp="1"/>
          </p:cNvSpPr>
          <p:nvPr>
            <p:ph type="title"/>
          </p:nvPr>
        </p:nvSpPr>
        <p:spPr>
          <a:xfrm>
            <a:off x="742950" y="371475"/>
            <a:ext cx="7772400" cy="1027114"/>
          </a:xfrm>
          <a:solidFill>
            <a:schemeClr val="bg1"/>
          </a:solidFill>
        </p:spPr>
        <p:txBody>
          <a:bodyPr>
            <a:normAutofit/>
          </a:bodyPr>
          <a:lstStyle/>
          <a:p>
            <a:r>
              <a:rPr lang="en-US" sz="2800">
                <a:solidFill>
                  <a:schemeClr val="tx1"/>
                </a:solidFill>
                <a:ea typeface="Cambria" pitchFamily="-84" charset="0"/>
                <a:cs typeface="Cambria" pitchFamily="-84" charset="0"/>
              </a:rPr>
              <a:t>Do you want to  …..?  I want to</a:t>
            </a:r>
            <a:r>
              <a:rPr lang="is-IS" sz="2800">
                <a:solidFill>
                  <a:schemeClr val="tx1"/>
                </a:solidFill>
                <a:ea typeface="Cambria" pitchFamily="-84" charset="0"/>
                <a:cs typeface="Cambria" pitchFamily="-84" charset="0"/>
              </a:rPr>
              <a:t>…   I don’t want to...</a:t>
            </a:r>
            <a:endParaRPr lang="en-US" sz="2800">
              <a:solidFill>
                <a:schemeClr val="tx1"/>
              </a:solidFill>
              <a:ea typeface="Cambria" pitchFamily="-84" charset="0"/>
              <a:cs typeface="Cambria" pitchFamily="-84" charset="0"/>
            </a:endParaRPr>
          </a:p>
        </p:txBody>
      </p:sp>
      <p:sp>
        <p:nvSpPr>
          <p:cNvPr id="16" name="Footer Placeholder 15"/>
          <p:cNvSpPr>
            <a:spLocks noGrp="1"/>
          </p:cNvSpPr>
          <p:nvPr>
            <p:ph type="ftr" sz="quarter" idx="11"/>
          </p:nvPr>
        </p:nvSpPr>
        <p:spPr/>
        <p:txBody>
          <a:bodyPr/>
          <a:lstStyle/>
          <a:p>
            <a:r>
              <a:rPr lang="en-US"/>
              <a:t>Laura Terrill</a:t>
            </a:r>
          </a:p>
        </p:txBody>
      </p:sp>
      <p:sp>
        <p:nvSpPr>
          <p:cNvPr id="81923" name="TextBox 8"/>
          <p:cNvSpPr txBox="1">
            <a:spLocks noChangeArrowheads="1"/>
          </p:cNvSpPr>
          <p:nvPr/>
        </p:nvSpPr>
        <p:spPr bwMode="auto">
          <a:xfrm>
            <a:off x="2725553" y="5437965"/>
            <a:ext cx="6018699" cy="830997"/>
          </a:xfrm>
          <a:prstGeom prst="rect">
            <a:avLst/>
          </a:prstGeom>
          <a:solidFill>
            <a:schemeClr val="bg1"/>
          </a:solidFill>
          <a:ln w="9525">
            <a:noFill/>
            <a:miter lim="800000"/>
            <a:headEnd/>
            <a:tailEnd/>
          </a:ln>
        </p:spPr>
        <p:txBody>
          <a:bodyPr wrap="none">
            <a:prstTxWarp prst="textNoShape">
              <a:avLst/>
            </a:prstTxWarp>
            <a:spAutoFit/>
          </a:bodyPr>
          <a:lstStyle/>
          <a:p>
            <a:r>
              <a:rPr lang="en-US" sz="2400"/>
              <a:t>Yes, I want to explore the cave. </a:t>
            </a:r>
          </a:p>
          <a:p>
            <a:r>
              <a:rPr lang="en-US" sz="2400"/>
              <a:t>No, It’s too hot. I want to play in the waterfall. </a:t>
            </a:r>
          </a:p>
        </p:txBody>
      </p:sp>
      <p:pic>
        <p:nvPicPr>
          <p:cNvPr id="81924" name="Picture 12" descr="117-1718_IMG.JPG"/>
          <p:cNvPicPr>
            <a:picLocks noChangeAspect="1"/>
          </p:cNvPicPr>
          <p:nvPr/>
        </p:nvPicPr>
        <p:blipFill>
          <a:blip r:embed="rId2"/>
          <a:srcRect/>
          <a:stretch>
            <a:fillRect/>
          </a:stretch>
        </p:blipFill>
        <p:spPr bwMode="auto">
          <a:xfrm>
            <a:off x="6574139" y="23749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2432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2332470"/>
            <a:ext cx="2428875" cy="1819275"/>
          </a:xfrm>
          <a:prstGeom prst="rect">
            <a:avLst/>
          </a:prstGeom>
          <a:noFill/>
          <a:ln w="9525">
            <a:noFill/>
            <a:miter lim="800000"/>
            <a:headEnd/>
            <a:tailEnd/>
          </a:ln>
        </p:spPr>
      </p:pic>
      <p:sp>
        <p:nvSpPr>
          <p:cNvPr id="81930" name="TextBox 24"/>
          <p:cNvSpPr txBox="1">
            <a:spLocks noChangeArrowheads="1"/>
          </p:cNvSpPr>
          <p:nvPr/>
        </p:nvSpPr>
        <p:spPr bwMode="auto">
          <a:xfrm>
            <a:off x="936159" y="4283940"/>
            <a:ext cx="1540806" cy="369332"/>
          </a:xfrm>
          <a:prstGeom prst="rect">
            <a:avLst/>
          </a:prstGeom>
          <a:noFill/>
          <a:ln w="9525">
            <a:noFill/>
            <a:miter lim="800000"/>
            <a:headEnd/>
            <a:tailEnd/>
          </a:ln>
        </p:spPr>
        <p:txBody>
          <a:bodyPr wrap="none">
            <a:prstTxWarp prst="textNoShape">
              <a:avLst/>
            </a:prstTxWarp>
            <a:spAutoFit/>
          </a:bodyPr>
          <a:lstStyle/>
          <a:p>
            <a:pPr algn="ctr"/>
            <a:r>
              <a:rPr lang="en-US"/>
              <a:t>explore a cave</a:t>
            </a:r>
          </a:p>
        </p:txBody>
      </p:sp>
      <p:sp>
        <p:nvSpPr>
          <p:cNvPr id="81931" name="TextBox 25"/>
          <p:cNvSpPr txBox="1">
            <a:spLocks noChangeArrowheads="1"/>
          </p:cNvSpPr>
          <p:nvPr/>
        </p:nvSpPr>
        <p:spPr bwMode="auto">
          <a:xfrm>
            <a:off x="4377448" y="4116050"/>
            <a:ext cx="805028" cy="369332"/>
          </a:xfrm>
          <a:prstGeom prst="rect">
            <a:avLst/>
          </a:prstGeom>
          <a:noFill/>
          <a:ln w="9525">
            <a:noFill/>
            <a:miter lim="800000"/>
            <a:headEnd/>
            <a:tailEnd/>
          </a:ln>
        </p:spPr>
        <p:txBody>
          <a:bodyPr wrap="none">
            <a:prstTxWarp prst="textNoShape">
              <a:avLst/>
            </a:prstTxWarp>
            <a:spAutoFit/>
          </a:bodyPr>
          <a:lstStyle/>
          <a:p>
            <a:pPr algn="ctr"/>
            <a:r>
              <a:rPr lang="en-US"/>
              <a:t>zipline</a:t>
            </a:r>
          </a:p>
        </p:txBody>
      </p:sp>
      <p:sp>
        <p:nvSpPr>
          <p:cNvPr id="81932" name="TextBox 26"/>
          <p:cNvSpPr txBox="1">
            <a:spLocks noChangeArrowheads="1"/>
          </p:cNvSpPr>
          <p:nvPr/>
        </p:nvSpPr>
        <p:spPr bwMode="auto">
          <a:xfrm>
            <a:off x="6628304" y="3975100"/>
            <a:ext cx="2061783" cy="369332"/>
          </a:xfrm>
          <a:prstGeom prst="rect">
            <a:avLst/>
          </a:prstGeom>
          <a:noFill/>
          <a:ln w="9525">
            <a:noFill/>
            <a:miter lim="800000"/>
            <a:headEnd/>
            <a:tailEnd/>
          </a:ln>
        </p:spPr>
        <p:txBody>
          <a:bodyPr wrap="none">
            <a:prstTxWarp prst="textNoShape">
              <a:avLst/>
            </a:prstTxWarp>
            <a:spAutoFit/>
          </a:bodyPr>
          <a:lstStyle/>
          <a:p>
            <a:pPr algn="ctr"/>
            <a:r>
              <a:rPr lang="en-US"/>
              <a:t>play in the waterfall</a:t>
            </a:r>
          </a:p>
        </p:txBody>
      </p:sp>
      <p:sp>
        <p:nvSpPr>
          <p:cNvPr id="2" name="Rounded Rectangle 1"/>
          <p:cNvSpPr/>
          <p:nvPr/>
        </p:nvSpPr>
        <p:spPr>
          <a:xfrm rot="21124116">
            <a:off x="2390774" y="2364546"/>
            <a:ext cx="4778375" cy="1968463"/>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Question/answer frames</a:t>
            </a:r>
          </a:p>
          <a:p>
            <a:pPr algn="ctr"/>
            <a:r>
              <a:rPr lang="en-US" sz="2800">
                <a:solidFill>
                  <a:schemeClr val="bg1"/>
                </a:solidFill>
              </a:rPr>
              <a:t>Possible answers</a:t>
            </a:r>
          </a:p>
          <a:p>
            <a:pPr algn="ctr"/>
            <a:r>
              <a:rPr lang="en-US" sz="2800">
                <a:solidFill>
                  <a:schemeClr val="bg1"/>
                </a:solidFill>
              </a:rPr>
              <a:t>3 new activities</a:t>
            </a:r>
          </a:p>
        </p:txBody>
      </p:sp>
      <p:sp>
        <p:nvSpPr>
          <p:cNvPr id="3" name="Slide Number Placeholder 2"/>
          <p:cNvSpPr>
            <a:spLocks noGrp="1"/>
          </p:cNvSpPr>
          <p:nvPr>
            <p:ph type="sldNum" sz="quarter" idx="12"/>
          </p:nvPr>
        </p:nvSpPr>
        <p:spPr/>
        <p:txBody>
          <a:bodyPr/>
          <a:lstStyle/>
          <a:p>
            <a:fld id="{74C2F60E-34D8-DD42-93FD-7BD7AE432328}" type="slidenum">
              <a:rPr lang="en-US"/>
              <a:pPr/>
              <a:t>61</a:t>
            </a:fld>
            <a:endParaRPr lang="en-US"/>
          </a:p>
        </p:txBody>
      </p:sp>
    </p:spTree>
    <p:extLst>
      <p:ext uri="{BB962C8B-B14F-4D97-AF65-F5344CB8AC3E}">
        <p14:creationId xmlns:p14="http://schemas.microsoft.com/office/powerpoint/2010/main" val="839959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Title 7"/>
          <p:cNvSpPr>
            <a:spLocks noGrp="1"/>
          </p:cNvSpPr>
          <p:nvPr>
            <p:ph type="title"/>
          </p:nvPr>
        </p:nvSpPr>
        <p:spPr>
          <a:xfrm>
            <a:off x="631568" y="282285"/>
            <a:ext cx="7772400" cy="1350240"/>
          </a:xfrm>
          <a:solidFill>
            <a:schemeClr val="bg1"/>
          </a:solidFill>
        </p:spPr>
        <p:txBody>
          <a:bodyPr>
            <a:normAutofit/>
          </a:bodyPr>
          <a:lstStyle/>
          <a:p>
            <a:r>
              <a:rPr lang="en-US" sz="2800">
                <a:solidFill>
                  <a:schemeClr val="tx1"/>
                </a:solidFill>
                <a:ea typeface="Cambria" pitchFamily="-84" charset="0"/>
                <a:cs typeface="Cambria" pitchFamily="-84" charset="0"/>
              </a:rPr>
              <a:t>Do you want to….. or</a:t>
            </a:r>
            <a:r>
              <a:rPr lang="is-IS" sz="2800">
                <a:solidFill>
                  <a:schemeClr val="tx1"/>
                </a:solidFill>
                <a:ea typeface="Cambria" pitchFamily="-84" charset="0"/>
                <a:cs typeface="Cambria" pitchFamily="-84" charset="0"/>
              </a:rPr>
              <a:t>…...</a:t>
            </a:r>
            <a:r>
              <a:rPr lang="en-US" sz="2800">
                <a:solidFill>
                  <a:schemeClr val="tx1"/>
                </a:solidFill>
                <a:ea typeface="Cambria" pitchFamily="-84" charset="0"/>
                <a:cs typeface="Cambria" pitchFamily="-84" charset="0"/>
              </a:rPr>
              <a:t>?  </a:t>
            </a:r>
            <a:br>
              <a:rPr lang="en-US" sz="2800">
                <a:solidFill>
                  <a:schemeClr val="tx1"/>
                </a:solidFill>
                <a:ea typeface="Cambria" pitchFamily="-84" charset="0"/>
                <a:cs typeface="Cambria" pitchFamily="-84" charset="0"/>
              </a:rPr>
            </a:br>
            <a:r>
              <a:rPr lang="en-US" sz="2800">
                <a:solidFill>
                  <a:schemeClr val="tx1"/>
                </a:solidFill>
                <a:ea typeface="Cambria" pitchFamily="-84" charset="0"/>
                <a:cs typeface="Cambria" pitchFamily="-84" charset="0"/>
              </a:rPr>
              <a:t>I want to</a:t>
            </a:r>
            <a:r>
              <a:rPr lang="is-IS" sz="2800">
                <a:solidFill>
                  <a:schemeClr val="tx1"/>
                </a:solidFill>
                <a:ea typeface="Cambria" pitchFamily="-84" charset="0"/>
                <a:cs typeface="Cambria" pitchFamily="-84" charset="0"/>
              </a:rPr>
              <a:t>…   I don’t want to...</a:t>
            </a:r>
            <a:br>
              <a:rPr lang="is-IS" sz="2800">
                <a:solidFill>
                  <a:schemeClr val="tx1"/>
                </a:solidFill>
                <a:ea typeface="Cambria" pitchFamily="-84" charset="0"/>
                <a:cs typeface="Cambria" pitchFamily="-84" charset="0"/>
              </a:rPr>
            </a:br>
            <a:r>
              <a:rPr lang="is-IS" sz="2800">
                <a:solidFill>
                  <a:schemeClr val="tx1"/>
                </a:solidFill>
                <a:ea typeface="Cambria" pitchFamily="-84" charset="0"/>
                <a:cs typeface="Cambria" pitchFamily="-84" charset="0"/>
              </a:rPr>
              <a:t>First , I want to.... Then, I want to...because...</a:t>
            </a:r>
            <a:endParaRPr lang="en-US" sz="2800">
              <a:solidFill>
                <a:schemeClr val="tx1"/>
              </a:solidFill>
              <a:ea typeface="Cambria" pitchFamily="-84" charset="0"/>
              <a:cs typeface="Cambria" pitchFamily="-84" charset="0"/>
            </a:endParaRPr>
          </a:p>
        </p:txBody>
      </p:sp>
      <p:sp>
        <p:nvSpPr>
          <p:cNvPr id="16" name="Footer Placeholder 15"/>
          <p:cNvSpPr>
            <a:spLocks noGrp="1"/>
          </p:cNvSpPr>
          <p:nvPr>
            <p:ph type="ftr" sz="quarter" idx="11"/>
          </p:nvPr>
        </p:nvSpPr>
        <p:spPr/>
        <p:txBody>
          <a:bodyPr/>
          <a:lstStyle/>
          <a:p>
            <a:r>
              <a:rPr lang="en-US"/>
              <a:t>Laura Terrill</a:t>
            </a:r>
          </a:p>
        </p:txBody>
      </p:sp>
      <p:pic>
        <p:nvPicPr>
          <p:cNvPr id="81924" name="Picture 12" descr="117-1718_IMG.JPG"/>
          <p:cNvPicPr>
            <a:picLocks noChangeAspect="1"/>
          </p:cNvPicPr>
          <p:nvPr/>
        </p:nvPicPr>
        <p:blipFill>
          <a:blip r:embed="rId2"/>
          <a:srcRect/>
          <a:stretch>
            <a:fillRect/>
          </a:stretch>
        </p:blipFill>
        <p:spPr bwMode="auto">
          <a:xfrm>
            <a:off x="6574139" y="1608134"/>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1692414"/>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1781604"/>
            <a:ext cx="2428875" cy="1819275"/>
          </a:xfrm>
          <a:prstGeom prst="rect">
            <a:avLst/>
          </a:prstGeom>
          <a:noFill/>
          <a:ln w="9525">
            <a:noFill/>
            <a:miter lim="800000"/>
            <a:headEnd/>
            <a:tailEnd/>
          </a:ln>
        </p:spPr>
      </p:pic>
      <p:sp>
        <p:nvSpPr>
          <p:cNvPr id="81930" name="TextBox 24"/>
          <p:cNvSpPr txBox="1">
            <a:spLocks noChangeArrowheads="1"/>
          </p:cNvSpPr>
          <p:nvPr/>
        </p:nvSpPr>
        <p:spPr bwMode="auto">
          <a:xfrm>
            <a:off x="936159" y="3733074"/>
            <a:ext cx="1540806" cy="369332"/>
          </a:xfrm>
          <a:prstGeom prst="rect">
            <a:avLst/>
          </a:prstGeom>
          <a:noFill/>
          <a:ln w="9525">
            <a:noFill/>
            <a:miter lim="800000"/>
            <a:headEnd/>
            <a:tailEnd/>
          </a:ln>
        </p:spPr>
        <p:txBody>
          <a:bodyPr wrap="none">
            <a:prstTxWarp prst="textNoShape">
              <a:avLst/>
            </a:prstTxWarp>
            <a:spAutoFit/>
          </a:bodyPr>
          <a:lstStyle/>
          <a:p>
            <a:pPr algn="ctr"/>
            <a:r>
              <a:rPr lang="en-US"/>
              <a:t>explore a cave</a:t>
            </a:r>
          </a:p>
        </p:txBody>
      </p:sp>
      <p:sp>
        <p:nvSpPr>
          <p:cNvPr id="81931" name="TextBox 25"/>
          <p:cNvSpPr txBox="1">
            <a:spLocks noChangeArrowheads="1"/>
          </p:cNvSpPr>
          <p:nvPr/>
        </p:nvSpPr>
        <p:spPr bwMode="auto">
          <a:xfrm>
            <a:off x="4438718" y="3519826"/>
            <a:ext cx="805028" cy="369332"/>
          </a:xfrm>
          <a:prstGeom prst="rect">
            <a:avLst/>
          </a:prstGeom>
          <a:noFill/>
          <a:ln w="9525">
            <a:noFill/>
            <a:miter lim="800000"/>
            <a:headEnd/>
            <a:tailEnd/>
          </a:ln>
        </p:spPr>
        <p:txBody>
          <a:bodyPr wrap="none">
            <a:prstTxWarp prst="textNoShape">
              <a:avLst/>
            </a:prstTxWarp>
            <a:spAutoFit/>
          </a:bodyPr>
          <a:lstStyle/>
          <a:p>
            <a:pPr algn="ctr"/>
            <a:r>
              <a:rPr lang="en-US"/>
              <a:t>zipline</a:t>
            </a:r>
          </a:p>
        </p:txBody>
      </p:sp>
      <p:sp>
        <p:nvSpPr>
          <p:cNvPr id="81932" name="TextBox 26"/>
          <p:cNvSpPr txBox="1">
            <a:spLocks noChangeArrowheads="1"/>
          </p:cNvSpPr>
          <p:nvPr/>
        </p:nvSpPr>
        <p:spPr bwMode="auto">
          <a:xfrm>
            <a:off x="6628304" y="3208334"/>
            <a:ext cx="2061783" cy="369332"/>
          </a:xfrm>
          <a:prstGeom prst="rect">
            <a:avLst/>
          </a:prstGeom>
          <a:noFill/>
          <a:ln w="9525">
            <a:noFill/>
            <a:miter lim="800000"/>
            <a:headEnd/>
            <a:tailEnd/>
          </a:ln>
        </p:spPr>
        <p:txBody>
          <a:bodyPr wrap="none">
            <a:prstTxWarp prst="textNoShape">
              <a:avLst/>
            </a:prstTxWarp>
            <a:spAutoFit/>
          </a:bodyPr>
          <a:lstStyle/>
          <a:p>
            <a:pPr algn="ctr"/>
            <a:r>
              <a:rPr lang="en-US"/>
              <a:t>play in the waterfall</a:t>
            </a:r>
          </a:p>
        </p:txBody>
      </p:sp>
      <p:pic>
        <p:nvPicPr>
          <p:cNvPr id="12" name="Picture 20" descr="luquillo-beach.jpg"/>
          <p:cNvPicPr>
            <a:picLocks noChangeAspect="1"/>
          </p:cNvPicPr>
          <p:nvPr/>
        </p:nvPicPr>
        <p:blipFill>
          <a:blip r:embed="rId5"/>
          <a:srcRect/>
          <a:stretch>
            <a:fillRect/>
          </a:stretch>
        </p:blipFill>
        <p:spPr bwMode="auto">
          <a:xfrm>
            <a:off x="404453" y="4148134"/>
            <a:ext cx="2370138" cy="1692275"/>
          </a:xfrm>
          <a:prstGeom prst="rect">
            <a:avLst/>
          </a:prstGeom>
          <a:noFill/>
          <a:ln w="9525">
            <a:noFill/>
            <a:miter lim="800000"/>
            <a:headEnd/>
            <a:tailEnd/>
          </a:ln>
        </p:spPr>
      </p:pic>
      <p:pic>
        <p:nvPicPr>
          <p:cNvPr id="13" name="Picture 21" descr="images.jpeg"/>
          <p:cNvPicPr>
            <a:picLocks noChangeAspect="1"/>
          </p:cNvPicPr>
          <p:nvPr/>
        </p:nvPicPr>
        <p:blipFill>
          <a:blip r:embed="rId6"/>
          <a:srcRect/>
          <a:stretch>
            <a:fillRect/>
          </a:stretch>
        </p:blipFill>
        <p:spPr bwMode="auto">
          <a:xfrm>
            <a:off x="7126470" y="3729034"/>
            <a:ext cx="1473200" cy="2222500"/>
          </a:xfrm>
          <a:prstGeom prst="rect">
            <a:avLst/>
          </a:prstGeom>
          <a:noFill/>
          <a:ln w="9525">
            <a:noFill/>
            <a:miter lim="800000"/>
            <a:headEnd/>
            <a:tailEnd/>
          </a:ln>
        </p:spPr>
      </p:pic>
      <p:pic>
        <p:nvPicPr>
          <p:cNvPr id="14" name="Picture 23" descr="100_2276.jpg"/>
          <p:cNvPicPr>
            <a:picLocks noChangeAspect="1"/>
          </p:cNvPicPr>
          <p:nvPr/>
        </p:nvPicPr>
        <p:blipFill>
          <a:blip r:embed="rId7"/>
          <a:srcRect/>
          <a:stretch>
            <a:fillRect/>
          </a:stretch>
        </p:blipFill>
        <p:spPr bwMode="auto">
          <a:xfrm>
            <a:off x="3456652" y="3900919"/>
            <a:ext cx="3113088" cy="1792288"/>
          </a:xfrm>
          <a:prstGeom prst="rect">
            <a:avLst/>
          </a:prstGeom>
          <a:noFill/>
          <a:ln w="9525">
            <a:noFill/>
            <a:miter lim="800000"/>
            <a:headEnd/>
            <a:tailEnd/>
          </a:ln>
        </p:spPr>
      </p:pic>
      <p:sp>
        <p:nvSpPr>
          <p:cNvPr id="15" name="TextBox 27"/>
          <p:cNvSpPr txBox="1">
            <a:spLocks noChangeArrowheads="1"/>
          </p:cNvSpPr>
          <p:nvPr/>
        </p:nvSpPr>
        <p:spPr bwMode="auto">
          <a:xfrm>
            <a:off x="631568" y="5800242"/>
            <a:ext cx="1915909" cy="369332"/>
          </a:xfrm>
          <a:prstGeom prst="rect">
            <a:avLst/>
          </a:prstGeom>
          <a:noFill/>
          <a:ln w="9525">
            <a:noFill/>
            <a:miter lim="800000"/>
            <a:headEnd/>
            <a:tailEnd/>
          </a:ln>
        </p:spPr>
        <p:txBody>
          <a:bodyPr wrap="none">
            <a:prstTxWarp prst="textNoShape">
              <a:avLst/>
            </a:prstTxWarp>
            <a:spAutoFit/>
          </a:bodyPr>
          <a:lstStyle/>
          <a:p>
            <a:pPr algn="ctr"/>
            <a:r>
              <a:rPr lang="en-US"/>
              <a:t>swim at the beach</a:t>
            </a:r>
          </a:p>
        </p:txBody>
      </p:sp>
      <p:sp>
        <p:nvSpPr>
          <p:cNvPr id="17" name="TextBox 28"/>
          <p:cNvSpPr txBox="1">
            <a:spLocks noChangeArrowheads="1"/>
          </p:cNvSpPr>
          <p:nvPr/>
        </p:nvSpPr>
        <p:spPr bwMode="auto">
          <a:xfrm>
            <a:off x="4547540" y="5703881"/>
            <a:ext cx="876009" cy="369332"/>
          </a:xfrm>
          <a:prstGeom prst="rect">
            <a:avLst/>
          </a:prstGeom>
          <a:noFill/>
          <a:ln w="9525">
            <a:noFill/>
            <a:miter lim="800000"/>
            <a:headEnd/>
            <a:tailEnd/>
          </a:ln>
        </p:spPr>
        <p:txBody>
          <a:bodyPr wrap="none">
            <a:prstTxWarp prst="textNoShape">
              <a:avLst/>
            </a:prstTxWarp>
            <a:spAutoFit/>
          </a:bodyPr>
          <a:lstStyle/>
          <a:p>
            <a:pPr algn="ctr"/>
            <a:r>
              <a:rPr lang="en-US"/>
              <a:t>snorkel</a:t>
            </a:r>
          </a:p>
        </p:txBody>
      </p:sp>
      <p:sp>
        <p:nvSpPr>
          <p:cNvPr id="18" name="TextBox 29"/>
          <p:cNvSpPr txBox="1">
            <a:spLocks noChangeArrowheads="1"/>
          </p:cNvSpPr>
          <p:nvPr/>
        </p:nvSpPr>
        <p:spPr bwMode="auto">
          <a:xfrm>
            <a:off x="6681529" y="5995984"/>
            <a:ext cx="2363083" cy="400110"/>
          </a:xfrm>
          <a:prstGeom prst="rect">
            <a:avLst/>
          </a:prstGeom>
          <a:noFill/>
          <a:ln w="9525">
            <a:noFill/>
            <a:miter lim="800000"/>
            <a:headEnd/>
            <a:tailEnd/>
          </a:ln>
        </p:spPr>
        <p:txBody>
          <a:bodyPr wrap="none">
            <a:prstTxWarp prst="textNoShape">
              <a:avLst/>
            </a:prstTxWarp>
            <a:spAutoFit/>
          </a:bodyPr>
          <a:lstStyle/>
          <a:p>
            <a:pPr algn="ctr"/>
            <a:r>
              <a:rPr lang="en-US" sz="2000"/>
              <a:t>hike in the rainforest</a:t>
            </a:r>
          </a:p>
        </p:txBody>
      </p:sp>
      <p:sp>
        <p:nvSpPr>
          <p:cNvPr id="20" name="Rounded Rectangle 19"/>
          <p:cNvSpPr/>
          <p:nvPr/>
        </p:nvSpPr>
        <p:spPr>
          <a:xfrm rot="21124116">
            <a:off x="2208056" y="2461467"/>
            <a:ext cx="4778375" cy="1968463"/>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Question/answer frames</a:t>
            </a:r>
          </a:p>
          <a:p>
            <a:pPr algn="ctr"/>
            <a:r>
              <a:rPr lang="en-US" sz="2800">
                <a:solidFill>
                  <a:schemeClr val="bg1"/>
                </a:solidFill>
              </a:rPr>
              <a:t>Possible answers</a:t>
            </a:r>
          </a:p>
          <a:p>
            <a:pPr algn="ctr"/>
            <a:r>
              <a:rPr lang="en-US" sz="2800">
                <a:solidFill>
                  <a:schemeClr val="bg1"/>
                </a:solidFill>
              </a:rPr>
              <a:t>3 more activities</a:t>
            </a:r>
          </a:p>
        </p:txBody>
      </p:sp>
      <p:sp>
        <p:nvSpPr>
          <p:cNvPr id="21" name="TextBox 8"/>
          <p:cNvSpPr txBox="1">
            <a:spLocks noChangeArrowheads="1"/>
          </p:cNvSpPr>
          <p:nvPr/>
        </p:nvSpPr>
        <p:spPr bwMode="auto">
          <a:xfrm>
            <a:off x="1902433" y="6128292"/>
            <a:ext cx="4568623" cy="646331"/>
          </a:xfrm>
          <a:prstGeom prst="rect">
            <a:avLst/>
          </a:prstGeom>
          <a:solidFill>
            <a:schemeClr val="bg1"/>
          </a:solidFill>
          <a:ln w="9525">
            <a:noFill/>
            <a:miter lim="800000"/>
            <a:headEnd/>
            <a:tailEnd/>
          </a:ln>
        </p:spPr>
        <p:txBody>
          <a:bodyPr wrap="none">
            <a:prstTxWarp prst="textNoShape">
              <a:avLst/>
            </a:prstTxWarp>
            <a:spAutoFit/>
          </a:bodyPr>
          <a:lstStyle/>
          <a:p>
            <a:r>
              <a:rPr lang="en-US"/>
              <a:t>Yes, I want to explore the cave. </a:t>
            </a:r>
          </a:p>
          <a:p>
            <a:r>
              <a:rPr lang="en-US"/>
              <a:t>No, It’s too hot. I want to play in the waterfall. </a:t>
            </a:r>
          </a:p>
        </p:txBody>
      </p:sp>
      <p:sp>
        <p:nvSpPr>
          <p:cNvPr id="2" name="Slide Number Placeholder 1"/>
          <p:cNvSpPr>
            <a:spLocks noGrp="1"/>
          </p:cNvSpPr>
          <p:nvPr>
            <p:ph type="sldNum" sz="quarter" idx="12"/>
          </p:nvPr>
        </p:nvSpPr>
        <p:spPr/>
        <p:txBody>
          <a:bodyPr/>
          <a:lstStyle/>
          <a:p>
            <a:fld id="{74C2F60E-34D8-DD42-93FD-7BD7AE432328}" type="slidenum">
              <a:rPr lang="en-US"/>
              <a:pPr/>
              <a:t>62</a:t>
            </a:fld>
            <a:endParaRPr lang="en-US"/>
          </a:p>
        </p:txBody>
      </p:sp>
    </p:spTree>
    <p:extLst>
      <p:ext uri="{BB962C8B-B14F-4D97-AF65-F5344CB8AC3E}">
        <p14:creationId xmlns:p14="http://schemas.microsoft.com/office/powerpoint/2010/main" val="1793372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Title 7"/>
          <p:cNvSpPr>
            <a:spLocks noGrp="1"/>
          </p:cNvSpPr>
          <p:nvPr>
            <p:ph type="title"/>
          </p:nvPr>
        </p:nvSpPr>
        <p:spPr>
          <a:xfrm>
            <a:off x="631568" y="282285"/>
            <a:ext cx="7772400" cy="1350240"/>
          </a:xfrm>
          <a:solidFill>
            <a:schemeClr val="bg1"/>
          </a:solidFill>
        </p:spPr>
        <p:txBody>
          <a:bodyPr>
            <a:normAutofit/>
          </a:bodyPr>
          <a:lstStyle/>
          <a:p>
            <a:r>
              <a:rPr lang="en-US" sz="2800">
                <a:solidFill>
                  <a:schemeClr val="tx1"/>
                </a:solidFill>
                <a:ea typeface="Cambria" pitchFamily="-84" charset="0"/>
                <a:cs typeface="Cambria" pitchFamily="-84" charset="0"/>
              </a:rPr>
              <a:t>Do you want to….. or</a:t>
            </a:r>
            <a:r>
              <a:rPr lang="is-IS" sz="2800">
                <a:solidFill>
                  <a:schemeClr val="tx1"/>
                </a:solidFill>
                <a:ea typeface="Cambria" pitchFamily="-84" charset="0"/>
                <a:cs typeface="Cambria" pitchFamily="-84" charset="0"/>
              </a:rPr>
              <a:t>…...</a:t>
            </a:r>
            <a:r>
              <a:rPr lang="en-US" sz="2800">
                <a:solidFill>
                  <a:schemeClr val="tx1"/>
                </a:solidFill>
                <a:ea typeface="Cambria" pitchFamily="-84" charset="0"/>
                <a:cs typeface="Cambria" pitchFamily="-84" charset="0"/>
              </a:rPr>
              <a:t>?  </a:t>
            </a:r>
            <a:br>
              <a:rPr lang="en-US" sz="2800">
                <a:solidFill>
                  <a:schemeClr val="tx1"/>
                </a:solidFill>
                <a:ea typeface="Cambria" pitchFamily="-84" charset="0"/>
                <a:cs typeface="Cambria" pitchFamily="-84" charset="0"/>
              </a:rPr>
            </a:br>
            <a:r>
              <a:rPr lang="en-US" sz="2800">
                <a:solidFill>
                  <a:schemeClr val="tx1"/>
                </a:solidFill>
                <a:ea typeface="Cambria" pitchFamily="-84" charset="0"/>
                <a:cs typeface="Cambria" pitchFamily="-84" charset="0"/>
              </a:rPr>
              <a:t>I want to</a:t>
            </a:r>
            <a:r>
              <a:rPr lang="is-IS" sz="2800">
                <a:solidFill>
                  <a:schemeClr val="tx1"/>
                </a:solidFill>
                <a:ea typeface="Cambria" pitchFamily="-84" charset="0"/>
                <a:cs typeface="Cambria" pitchFamily="-84" charset="0"/>
              </a:rPr>
              <a:t>…   I don’t want to...</a:t>
            </a:r>
            <a:br>
              <a:rPr lang="is-IS" sz="2800">
                <a:solidFill>
                  <a:schemeClr val="tx1"/>
                </a:solidFill>
                <a:ea typeface="Cambria" pitchFamily="-84" charset="0"/>
                <a:cs typeface="Cambria" pitchFamily="-84" charset="0"/>
              </a:rPr>
            </a:br>
            <a:r>
              <a:rPr lang="is-IS" sz="2800">
                <a:solidFill>
                  <a:schemeClr val="tx1"/>
                </a:solidFill>
                <a:ea typeface="Cambria" pitchFamily="-84" charset="0"/>
                <a:cs typeface="Cambria" pitchFamily="-84" charset="0"/>
              </a:rPr>
              <a:t>First , I want to.... Then, I want to...</a:t>
            </a:r>
            <a:endParaRPr lang="en-US" sz="2800">
              <a:solidFill>
                <a:schemeClr val="tx1"/>
              </a:solidFill>
              <a:ea typeface="Cambria" pitchFamily="-84" charset="0"/>
              <a:cs typeface="Cambria" pitchFamily="-84" charset="0"/>
            </a:endParaRPr>
          </a:p>
        </p:txBody>
      </p:sp>
      <p:sp>
        <p:nvSpPr>
          <p:cNvPr id="16" name="Footer Placeholder 15"/>
          <p:cNvSpPr>
            <a:spLocks noGrp="1"/>
          </p:cNvSpPr>
          <p:nvPr>
            <p:ph type="ftr" sz="quarter" idx="11"/>
          </p:nvPr>
        </p:nvSpPr>
        <p:spPr/>
        <p:txBody>
          <a:bodyPr/>
          <a:lstStyle/>
          <a:p>
            <a:r>
              <a:rPr lang="en-US"/>
              <a:t>Laura Terrill</a:t>
            </a:r>
          </a:p>
        </p:txBody>
      </p:sp>
      <p:pic>
        <p:nvPicPr>
          <p:cNvPr id="81924" name="Picture 12" descr="117-1718_IMG.JPG"/>
          <p:cNvPicPr>
            <a:picLocks noChangeAspect="1"/>
          </p:cNvPicPr>
          <p:nvPr/>
        </p:nvPicPr>
        <p:blipFill>
          <a:blip r:embed="rId2"/>
          <a:srcRect/>
          <a:stretch>
            <a:fillRect/>
          </a:stretch>
        </p:blipFill>
        <p:spPr bwMode="auto">
          <a:xfrm>
            <a:off x="6574139" y="19939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0781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2167370"/>
            <a:ext cx="2428875" cy="1819275"/>
          </a:xfrm>
          <a:prstGeom prst="rect">
            <a:avLst/>
          </a:prstGeom>
          <a:noFill/>
          <a:ln w="9525">
            <a:noFill/>
            <a:miter lim="800000"/>
            <a:headEnd/>
            <a:tailEnd/>
          </a:ln>
        </p:spPr>
      </p:pic>
      <p:pic>
        <p:nvPicPr>
          <p:cNvPr id="12" name="Picture 20" descr="luquillo-beach.jpg"/>
          <p:cNvPicPr>
            <a:picLocks noChangeAspect="1"/>
          </p:cNvPicPr>
          <p:nvPr/>
        </p:nvPicPr>
        <p:blipFill>
          <a:blip r:embed="rId5"/>
          <a:srcRect/>
          <a:stretch>
            <a:fillRect/>
          </a:stretch>
        </p:blipFill>
        <p:spPr bwMode="auto">
          <a:xfrm>
            <a:off x="404453" y="4533900"/>
            <a:ext cx="2370138" cy="1692275"/>
          </a:xfrm>
          <a:prstGeom prst="rect">
            <a:avLst/>
          </a:prstGeom>
          <a:noFill/>
          <a:ln w="9525">
            <a:noFill/>
            <a:miter lim="800000"/>
            <a:headEnd/>
            <a:tailEnd/>
          </a:ln>
        </p:spPr>
      </p:pic>
      <p:pic>
        <p:nvPicPr>
          <p:cNvPr id="13" name="Picture 21" descr="images.jpeg"/>
          <p:cNvPicPr>
            <a:picLocks noChangeAspect="1"/>
          </p:cNvPicPr>
          <p:nvPr/>
        </p:nvPicPr>
        <p:blipFill>
          <a:blip r:embed="rId6"/>
          <a:srcRect/>
          <a:stretch>
            <a:fillRect/>
          </a:stretch>
        </p:blipFill>
        <p:spPr bwMode="auto">
          <a:xfrm>
            <a:off x="7126470" y="4114800"/>
            <a:ext cx="1473200" cy="2222500"/>
          </a:xfrm>
          <a:prstGeom prst="rect">
            <a:avLst/>
          </a:prstGeom>
          <a:noFill/>
          <a:ln w="9525">
            <a:noFill/>
            <a:miter lim="800000"/>
            <a:headEnd/>
            <a:tailEnd/>
          </a:ln>
        </p:spPr>
      </p:pic>
      <p:pic>
        <p:nvPicPr>
          <p:cNvPr id="14" name="Picture 23" descr="100_2276.jpg"/>
          <p:cNvPicPr>
            <a:picLocks noChangeAspect="1"/>
          </p:cNvPicPr>
          <p:nvPr/>
        </p:nvPicPr>
        <p:blipFill>
          <a:blip r:embed="rId7"/>
          <a:srcRect/>
          <a:stretch>
            <a:fillRect/>
          </a:stretch>
        </p:blipFill>
        <p:spPr bwMode="auto">
          <a:xfrm>
            <a:off x="3429000" y="4432300"/>
            <a:ext cx="3113088" cy="1792288"/>
          </a:xfrm>
          <a:prstGeom prst="rect">
            <a:avLst/>
          </a:prstGeom>
          <a:noFill/>
          <a:ln w="9525">
            <a:noFill/>
            <a:miter lim="800000"/>
            <a:headEnd/>
            <a:tailEnd/>
          </a:ln>
        </p:spPr>
      </p:pic>
      <p:sp>
        <p:nvSpPr>
          <p:cNvPr id="15" name="TextBox 27"/>
          <p:cNvSpPr txBox="1">
            <a:spLocks noChangeArrowheads="1"/>
          </p:cNvSpPr>
          <p:nvPr/>
        </p:nvSpPr>
        <p:spPr bwMode="auto">
          <a:xfrm>
            <a:off x="631568" y="6186008"/>
            <a:ext cx="1915909" cy="369332"/>
          </a:xfrm>
          <a:prstGeom prst="rect">
            <a:avLst/>
          </a:prstGeom>
          <a:noFill/>
          <a:ln w="9525">
            <a:noFill/>
            <a:miter lim="800000"/>
            <a:headEnd/>
            <a:tailEnd/>
          </a:ln>
        </p:spPr>
        <p:txBody>
          <a:bodyPr wrap="none">
            <a:prstTxWarp prst="textNoShape">
              <a:avLst/>
            </a:prstTxWarp>
            <a:spAutoFit/>
          </a:bodyPr>
          <a:lstStyle/>
          <a:p>
            <a:pPr algn="ctr"/>
            <a:r>
              <a:rPr lang="en-US"/>
              <a:t>swim at the beach</a:t>
            </a:r>
          </a:p>
        </p:txBody>
      </p:sp>
      <p:sp>
        <p:nvSpPr>
          <p:cNvPr id="17" name="TextBox 28"/>
          <p:cNvSpPr txBox="1">
            <a:spLocks noChangeArrowheads="1"/>
          </p:cNvSpPr>
          <p:nvPr/>
        </p:nvSpPr>
        <p:spPr bwMode="auto">
          <a:xfrm>
            <a:off x="4547540" y="6261100"/>
            <a:ext cx="876009" cy="369332"/>
          </a:xfrm>
          <a:prstGeom prst="rect">
            <a:avLst/>
          </a:prstGeom>
          <a:noFill/>
          <a:ln w="9525">
            <a:noFill/>
            <a:miter lim="800000"/>
            <a:headEnd/>
            <a:tailEnd/>
          </a:ln>
        </p:spPr>
        <p:txBody>
          <a:bodyPr wrap="none">
            <a:prstTxWarp prst="textNoShape">
              <a:avLst/>
            </a:prstTxWarp>
            <a:spAutoFit/>
          </a:bodyPr>
          <a:lstStyle/>
          <a:p>
            <a:pPr algn="ctr"/>
            <a:r>
              <a:rPr lang="en-US"/>
              <a:t>snorkel</a:t>
            </a:r>
          </a:p>
        </p:txBody>
      </p:sp>
      <p:sp>
        <p:nvSpPr>
          <p:cNvPr id="18" name="TextBox 29"/>
          <p:cNvSpPr txBox="1">
            <a:spLocks noChangeArrowheads="1"/>
          </p:cNvSpPr>
          <p:nvPr/>
        </p:nvSpPr>
        <p:spPr bwMode="auto">
          <a:xfrm>
            <a:off x="6681529" y="6381750"/>
            <a:ext cx="2363083" cy="400110"/>
          </a:xfrm>
          <a:prstGeom prst="rect">
            <a:avLst/>
          </a:prstGeom>
          <a:noFill/>
          <a:ln w="9525">
            <a:noFill/>
            <a:miter lim="800000"/>
            <a:headEnd/>
            <a:tailEnd/>
          </a:ln>
        </p:spPr>
        <p:txBody>
          <a:bodyPr wrap="none">
            <a:prstTxWarp prst="textNoShape">
              <a:avLst/>
            </a:prstTxWarp>
            <a:spAutoFit/>
          </a:bodyPr>
          <a:lstStyle/>
          <a:p>
            <a:pPr algn="ctr"/>
            <a:r>
              <a:rPr lang="en-US" sz="2000"/>
              <a:t>hike in the rainforest</a:t>
            </a:r>
          </a:p>
        </p:txBody>
      </p:sp>
      <p:sp>
        <p:nvSpPr>
          <p:cNvPr id="20" name="Rounded Rectangle 19"/>
          <p:cNvSpPr/>
          <p:nvPr/>
        </p:nvSpPr>
        <p:spPr>
          <a:xfrm rot="21124116">
            <a:off x="1972855" y="2835336"/>
            <a:ext cx="5009314" cy="1926911"/>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Question/answer frames</a:t>
            </a:r>
          </a:p>
          <a:p>
            <a:pPr algn="ctr"/>
            <a:r>
              <a:rPr lang="en-US" sz="2800">
                <a:solidFill>
                  <a:schemeClr val="bg1"/>
                </a:solidFill>
              </a:rPr>
              <a:t>No answers</a:t>
            </a:r>
          </a:p>
          <a:p>
            <a:pPr algn="ctr"/>
            <a:r>
              <a:rPr lang="en-US" sz="2800">
                <a:solidFill>
                  <a:schemeClr val="bg1"/>
                </a:solidFill>
              </a:rPr>
              <a:t>Words for 3 activities disappear</a:t>
            </a:r>
          </a:p>
        </p:txBody>
      </p:sp>
      <p:sp>
        <p:nvSpPr>
          <p:cNvPr id="2" name="Slide Number Placeholder 1"/>
          <p:cNvSpPr>
            <a:spLocks noGrp="1"/>
          </p:cNvSpPr>
          <p:nvPr>
            <p:ph type="sldNum" sz="quarter" idx="12"/>
          </p:nvPr>
        </p:nvSpPr>
        <p:spPr/>
        <p:txBody>
          <a:bodyPr/>
          <a:lstStyle/>
          <a:p>
            <a:fld id="{74C2F60E-34D8-DD42-93FD-7BD7AE432328}" type="slidenum">
              <a:rPr lang="en-US"/>
              <a:pPr/>
              <a:t>63</a:t>
            </a:fld>
            <a:endParaRPr lang="en-US"/>
          </a:p>
        </p:txBody>
      </p:sp>
    </p:spTree>
    <p:extLst>
      <p:ext uri="{BB962C8B-B14F-4D97-AF65-F5344CB8AC3E}">
        <p14:creationId xmlns:p14="http://schemas.microsoft.com/office/powerpoint/2010/main" val="1271277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itle 7"/>
          <p:cNvSpPr>
            <a:spLocks noGrp="1"/>
          </p:cNvSpPr>
          <p:nvPr>
            <p:ph type="title"/>
          </p:nvPr>
        </p:nvSpPr>
        <p:spPr>
          <a:xfrm>
            <a:off x="528637" y="459122"/>
            <a:ext cx="7746743" cy="1089123"/>
          </a:xfrm>
          <a:solidFill>
            <a:schemeClr val="bg1"/>
          </a:solidFill>
        </p:spPr>
        <p:txBody>
          <a:bodyPr>
            <a:normAutofit/>
          </a:bodyPr>
          <a:lstStyle/>
          <a:p>
            <a:r>
              <a:rPr lang="en-US" sz="2800">
                <a:solidFill>
                  <a:schemeClr val="tx1"/>
                </a:solidFill>
                <a:ea typeface="Cambria" pitchFamily="-84" charset="0"/>
                <a:cs typeface="Cambria" pitchFamily="-84" charset="0"/>
              </a:rPr>
              <a:t>I want to</a:t>
            </a:r>
            <a:r>
              <a:rPr lang="is-IS" sz="2800">
                <a:solidFill>
                  <a:schemeClr val="tx1"/>
                </a:solidFill>
                <a:ea typeface="Cambria" pitchFamily="-84" charset="0"/>
                <a:cs typeface="Cambria" pitchFamily="-84" charset="0"/>
              </a:rPr>
              <a:t>…   I don’t want to...</a:t>
            </a:r>
            <a:br>
              <a:rPr lang="is-IS" sz="2800">
                <a:solidFill>
                  <a:schemeClr val="tx1"/>
                </a:solidFill>
                <a:ea typeface="Cambria" pitchFamily="-84" charset="0"/>
                <a:cs typeface="Cambria" pitchFamily="-84" charset="0"/>
              </a:rPr>
            </a:br>
            <a:r>
              <a:rPr lang="is-IS" sz="2800">
                <a:solidFill>
                  <a:schemeClr val="tx1"/>
                </a:solidFill>
                <a:ea typeface="Cambria" pitchFamily="-84" charset="0"/>
                <a:cs typeface="Cambria" pitchFamily="-84" charset="0"/>
              </a:rPr>
              <a:t>First , I want to.... Then, I want to...</a:t>
            </a:r>
            <a:endParaRPr lang="en-US" sz="2800">
              <a:solidFill>
                <a:schemeClr val="tx1"/>
              </a:solidFill>
              <a:ea typeface="Cambria" pitchFamily="-84" charset="0"/>
              <a:cs typeface="Cambria" pitchFamily="-84" charset="0"/>
            </a:endParaRPr>
          </a:p>
        </p:txBody>
      </p:sp>
      <p:sp>
        <p:nvSpPr>
          <p:cNvPr id="16" name="Footer Placeholder 15"/>
          <p:cNvSpPr>
            <a:spLocks noGrp="1"/>
          </p:cNvSpPr>
          <p:nvPr>
            <p:ph type="ftr" sz="quarter" idx="11"/>
          </p:nvPr>
        </p:nvSpPr>
        <p:spPr/>
        <p:txBody>
          <a:bodyPr/>
          <a:lstStyle/>
          <a:p>
            <a:r>
              <a:rPr lang="en-US"/>
              <a:t>Laura Terrill</a:t>
            </a:r>
          </a:p>
        </p:txBody>
      </p:sp>
      <p:pic>
        <p:nvPicPr>
          <p:cNvPr id="81924" name="Picture 12" descr="117-1718_IMG.JPG"/>
          <p:cNvPicPr>
            <a:picLocks noChangeAspect="1"/>
          </p:cNvPicPr>
          <p:nvPr/>
        </p:nvPicPr>
        <p:blipFill>
          <a:blip r:embed="rId2"/>
          <a:srcRect/>
          <a:stretch>
            <a:fillRect/>
          </a:stretch>
        </p:blipFill>
        <p:spPr bwMode="auto">
          <a:xfrm>
            <a:off x="6574139" y="19939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0781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2167370"/>
            <a:ext cx="2428875" cy="1819275"/>
          </a:xfrm>
          <a:prstGeom prst="rect">
            <a:avLst/>
          </a:prstGeom>
          <a:noFill/>
          <a:ln w="9525">
            <a:noFill/>
            <a:miter lim="800000"/>
            <a:headEnd/>
            <a:tailEnd/>
          </a:ln>
        </p:spPr>
      </p:pic>
      <p:pic>
        <p:nvPicPr>
          <p:cNvPr id="12" name="Picture 20" descr="luquillo-beach.jpg"/>
          <p:cNvPicPr>
            <a:picLocks noChangeAspect="1"/>
          </p:cNvPicPr>
          <p:nvPr/>
        </p:nvPicPr>
        <p:blipFill>
          <a:blip r:embed="rId5"/>
          <a:srcRect/>
          <a:stretch>
            <a:fillRect/>
          </a:stretch>
        </p:blipFill>
        <p:spPr bwMode="auto">
          <a:xfrm>
            <a:off x="404453" y="4533900"/>
            <a:ext cx="2370138" cy="1692275"/>
          </a:xfrm>
          <a:prstGeom prst="rect">
            <a:avLst/>
          </a:prstGeom>
          <a:noFill/>
          <a:ln w="9525">
            <a:noFill/>
            <a:miter lim="800000"/>
            <a:headEnd/>
            <a:tailEnd/>
          </a:ln>
        </p:spPr>
      </p:pic>
      <p:pic>
        <p:nvPicPr>
          <p:cNvPr id="13" name="Picture 21" descr="images.jpeg"/>
          <p:cNvPicPr>
            <a:picLocks noChangeAspect="1"/>
          </p:cNvPicPr>
          <p:nvPr/>
        </p:nvPicPr>
        <p:blipFill>
          <a:blip r:embed="rId6"/>
          <a:srcRect/>
          <a:stretch>
            <a:fillRect/>
          </a:stretch>
        </p:blipFill>
        <p:spPr bwMode="auto">
          <a:xfrm>
            <a:off x="7126470" y="4114800"/>
            <a:ext cx="1473200" cy="2222500"/>
          </a:xfrm>
          <a:prstGeom prst="rect">
            <a:avLst/>
          </a:prstGeom>
          <a:noFill/>
          <a:ln w="9525">
            <a:noFill/>
            <a:miter lim="800000"/>
            <a:headEnd/>
            <a:tailEnd/>
          </a:ln>
        </p:spPr>
      </p:pic>
      <p:pic>
        <p:nvPicPr>
          <p:cNvPr id="14" name="Picture 23" descr="100_2276.jpg"/>
          <p:cNvPicPr>
            <a:picLocks noChangeAspect="1"/>
          </p:cNvPicPr>
          <p:nvPr/>
        </p:nvPicPr>
        <p:blipFill>
          <a:blip r:embed="rId7"/>
          <a:srcRect/>
          <a:stretch>
            <a:fillRect/>
          </a:stretch>
        </p:blipFill>
        <p:spPr bwMode="auto">
          <a:xfrm>
            <a:off x="3429000" y="4432300"/>
            <a:ext cx="3113088" cy="1792288"/>
          </a:xfrm>
          <a:prstGeom prst="rect">
            <a:avLst/>
          </a:prstGeom>
          <a:noFill/>
          <a:ln w="9525">
            <a:noFill/>
            <a:miter lim="800000"/>
            <a:headEnd/>
            <a:tailEnd/>
          </a:ln>
        </p:spPr>
      </p:pic>
      <p:sp>
        <p:nvSpPr>
          <p:cNvPr id="15" name="Rounded Rectangle 14"/>
          <p:cNvSpPr/>
          <p:nvPr/>
        </p:nvSpPr>
        <p:spPr>
          <a:xfrm rot="21124116">
            <a:off x="1972855" y="2835336"/>
            <a:ext cx="5009314" cy="1926911"/>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Question frames disappear</a:t>
            </a:r>
          </a:p>
          <a:p>
            <a:pPr algn="ctr"/>
            <a:r>
              <a:rPr lang="en-US" sz="2800">
                <a:solidFill>
                  <a:schemeClr val="bg1"/>
                </a:solidFill>
              </a:rPr>
              <a:t>Answer frames remain</a:t>
            </a:r>
          </a:p>
          <a:p>
            <a:pPr algn="ctr"/>
            <a:r>
              <a:rPr lang="en-US" sz="2800">
                <a:solidFill>
                  <a:schemeClr val="bg1"/>
                </a:solidFill>
              </a:rPr>
              <a:t>No words for activities</a:t>
            </a:r>
          </a:p>
        </p:txBody>
      </p:sp>
      <p:sp>
        <p:nvSpPr>
          <p:cNvPr id="2" name="Slide Number Placeholder 1"/>
          <p:cNvSpPr>
            <a:spLocks noGrp="1"/>
          </p:cNvSpPr>
          <p:nvPr>
            <p:ph type="sldNum" sz="quarter" idx="12"/>
          </p:nvPr>
        </p:nvSpPr>
        <p:spPr/>
        <p:txBody>
          <a:bodyPr/>
          <a:lstStyle/>
          <a:p>
            <a:fld id="{74C2F60E-34D8-DD42-93FD-7BD7AE432328}" type="slidenum">
              <a:rPr lang="en-US"/>
              <a:pPr/>
              <a:t>64</a:t>
            </a:fld>
            <a:endParaRPr lang="en-US"/>
          </a:p>
        </p:txBody>
      </p:sp>
    </p:spTree>
    <p:extLst>
      <p:ext uri="{BB962C8B-B14F-4D97-AF65-F5344CB8AC3E}">
        <p14:creationId xmlns:p14="http://schemas.microsoft.com/office/powerpoint/2010/main" val="1041029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2690" name="Picture 12" descr="117-1718_IMG.JPG"/>
          <p:cNvPicPr>
            <a:picLocks noChangeAspect="1"/>
          </p:cNvPicPr>
          <p:nvPr/>
        </p:nvPicPr>
        <p:blipFill>
          <a:blip r:embed="rId2"/>
          <a:srcRect/>
          <a:stretch>
            <a:fillRect/>
          </a:stretch>
        </p:blipFill>
        <p:spPr bwMode="auto">
          <a:xfrm>
            <a:off x="6553200" y="1600200"/>
            <a:ext cx="2170113" cy="1627188"/>
          </a:xfrm>
          <a:prstGeom prst="rect">
            <a:avLst/>
          </a:prstGeom>
          <a:noFill/>
          <a:ln w="9525">
            <a:noFill/>
            <a:miter lim="800000"/>
            <a:headEnd/>
            <a:tailEnd/>
          </a:ln>
        </p:spPr>
      </p:pic>
      <p:pic>
        <p:nvPicPr>
          <p:cNvPr id="242691" name="Picture 16" descr="IMG_3674.JPG"/>
          <p:cNvPicPr>
            <a:picLocks noChangeAspect="1"/>
          </p:cNvPicPr>
          <p:nvPr/>
        </p:nvPicPr>
        <p:blipFill>
          <a:blip r:embed="rId3"/>
          <a:srcRect/>
          <a:stretch>
            <a:fillRect/>
          </a:stretch>
        </p:blipFill>
        <p:spPr bwMode="auto">
          <a:xfrm>
            <a:off x="304800" y="1600200"/>
            <a:ext cx="2803525" cy="2103438"/>
          </a:xfrm>
          <a:prstGeom prst="rect">
            <a:avLst/>
          </a:prstGeom>
          <a:noFill/>
          <a:ln w="9525">
            <a:noFill/>
            <a:miter lim="800000"/>
            <a:headEnd/>
            <a:tailEnd/>
          </a:ln>
        </p:spPr>
      </p:pic>
      <p:pic>
        <p:nvPicPr>
          <p:cNvPr id="242692" name="Picture 19" descr="Unknown-2.jpeg"/>
          <p:cNvPicPr>
            <a:picLocks noChangeAspect="1"/>
          </p:cNvPicPr>
          <p:nvPr/>
        </p:nvPicPr>
        <p:blipFill>
          <a:blip r:embed="rId4"/>
          <a:srcRect/>
          <a:stretch>
            <a:fillRect/>
          </a:stretch>
        </p:blipFill>
        <p:spPr bwMode="auto">
          <a:xfrm>
            <a:off x="3438525" y="1828800"/>
            <a:ext cx="2428875" cy="1819275"/>
          </a:xfrm>
          <a:prstGeom prst="rect">
            <a:avLst/>
          </a:prstGeom>
          <a:noFill/>
          <a:ln w="9525">
            <a:noFill/>
            <a:miter lim="800000"/>
            <a:headEnd/>
            <a:tailEnd/>
          </a:ln>
        </p:spPr>
      </p:pic>
      <p:pic>
        <p:nvPicPr>
          <p:cNvPr id="242693" name="Picture 20" descr="luquillo-beach.jpg"/>
          <p:cNvPicPr>
            <a:picLocks noChangeAspect="1"/>
          </p:cNvPicPr>
          <p:nvPr/>
        </p:nvPicPr>
        <p:blipFill>
          <a:blip r:embed="rId5"/>
          <a:srcRect/>
          <a:stretch>
            <a:fillRect/>
          </a:stretch>
        </p:blipFill>
        <p:spPr bwMode="auto">
          <a:xfrm>
            <a:off x="381000" y="4191000"/>
            <a:ext cx="2370138" cy="1692275"/>
          </a:xfrm>
          <a:prstGeom prst="rect">
            <a:avLst/>
          </a:prstGeom>
          <a:noFill/>
          <a:ln w="9525">
            <a:noFill/>
            <a:miter lim="800000"/>
            <a:headEnd/>
            <a:tailEnd/>
          </a:ln>
        </p:spPr>
      </p:pic>
      <p:pic>
        <p:nvPicPr>
          <p:cNvPr id="242694" name="Picture 21" descr="images.jpeg"/>
          <p:cNvPicPr>
            <a:picLocks noChangeAspect="1"/>
          </p:cNvPicPr>
          <p:nvPr/>
        </p:nvPicPr>
        <p:blipFill>
          <a:blip r:embed="rId6"/>
          <a:srcRect/>
          <a:stretch>
            <a:fillRect/>
          </a:stretch>
        </p:blipFill>
        <p:spPr bwMode="auto">
          <a:xfrm>
            <a:off x="7162800" y="3657600"/>
            <a:ext cx="1473200" cy="2222500"/>
          </a:xfrm>
          <a:prstGeom prst="rect">
            <a:avLst/>
          </a:prstGeom>
          <a:noFill/>
          <a:ln w="9525">
            <a:noFill/>
            <a:miter lim="800000"/>
            <a:headEnd/>
            <a:tailEnd/>
          </a:ln>
        </p:spPr>
      </p:pic>
      <p:pic>
        <p:nvPicPr>
          <p:cNvPr id="242695" name="Picture 23" descr="100_2276.jpg"/>
          <p:cNvPicPr>
            <a:picLocks noChangeAspect="1"/>
          </p:cNvPicPr>
          <p:nvPr/>
        </p:nvPicPr>
        <p:blipFill>
          <a:blip r:embed="rId7"/>
          <a:srcRect/>
          <a:stretch>
            <a:fillRect/>
          </a:stretch>
        </p:blipFill>
        <p:spPr bwMode="auto">
          <a:xfrm>
            <a:off x="3429000" y="4038600"/>
            <a:ext cx="3113088" cy="1792288"/>
          </a:xfrm>
          <a:prstGeom prst="rect">
            <a:avLst/>
          </a:prstGeom>
          <a:noFill/>
          <a:ln w="9525">
            <a:noFill/>
            <a:miter lim="800000"/>
            <a:headEnd/>
            <a:tailEnd/>
          </a:ln>
        </p:spPr>
      </p:pic>
      <p:sp>
        <p:nvSpPr>
          <p:cNvPr id="242696" name="Title 7"/>
          <p:cNvSpPr>
            <a:spLocks noGrp="1"/>
          </p:cNvSpPr>
          <p:nvPr>
            <p:ph type="title"/>
          </p:nvPr>
        </p:nvSpPr>
        <p:spPr>
          <a:xfrm>
            <a:off x="590550" y="304800"/>
            <a:ext cx="8128466" cy="865188"/>
          </a:xfrm>
          <a:solidFill>
            <a:schemeClr val="accent1"/>
          </a:solidFill>
        </p:spPr>
        <p:txBody>
          <a:bodyPr>
            <a:normAutofit/>
          </a:bodyPr>
          <a:lstStyle/>
          <a:p>
            <a:pPr algn="ctr"/>
            <a:r>
              <a:rPr lang="en-US" sz="3200">
                <a:solidFill>
                  <a:schemeClr val="tx1"/>
                </a:solidFill>
                <a:ea typeface="ＭＳ Ｐゴシック" pitchFamily="-101" charset="-128"/>
                <a:cs typeface="ＭＳ Ｐゴシック" pitchFamily="-101" charset="-128"/>
              </a:rPr>
              <a:t>Discuss your vacation plans with your partner.</a:t>
            </a:r>
          </a:p>
        </p:txBody>
      </p:sp>
      <p:sp>
        <p:nvSpPr>
          <p:cNvPr id="10" name="Footer Placeholder 9"/>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74C2F60E-34D8-DD42-93FD-7BD7AE432328}" type="slidenum">
              <a:rPr lang="en-US"/>
              <a:pPr/>
              <a:t>65</a:t>
            </a:fld>
            <a:endParaRPr lang="en-US"/>
          </a:p>
        </p:txBody>
      </p:sp>
    </p:spTree>
    <p:extLst>
      <p:ext uri="{BB962C8B-B14F-4D97-AF65-F5344CB8AC3E}">
        <p14:creationId xmlns:p14="http://schemas.microsoft.com/office/powerpoint/2010/main" val="102797127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Laura Terrill</a:t>
            </a:r>
            <a:endParaRPr lang="en-US" dirty="0"/>
          </a:p>
        </p:txBody>
      </p:sp>
      <p:sp>
        <p:nvSpPr>
          <p:cNvPr id="96258" name="Rectangle 3"/>
          <p:cNvSpPr>
            <a:spLocks noGrp="1" noChangeArrowheads="1"/>
          </p:cNvSpPr>
          <p:nvPr>
            <p:ph type="title" idx="4294967295"/>
          </p:nvPr>
        </p:nvSpPr>
        <p:spPr>
          <a:xfrm>
            <a:off x="403225" y="5455965"/>
            <a:ext cx="8131175" cy="850900"/>
          </a:xfrm>
          <a:solidFill>
            <a:schemeClr val="bg1"/>
          </a:solidFill>
        </p:spPr>
        <p:txBody>
          <a:bodyPr anchor="ctr">
            <a:noAutofit/>
          </a:bodyPr>
          <a:lstStyle/>
          <a:p>
            <a:pPr algn="ctr" eaLnBrk="1" hangingPunct="1"/>
            <a:r>
              <a:rPr lang="en-US" sz="2400">
                <a:solidFill>
                  <a:schemeClr val="tx1">
                    <a:lumMod val="95000"/>
                  </a:schemeClr>
                </a:solidFill>
                <a:ea typeface="ＭＳ Ｐゴシック" pitchFamily="-65" charset="-128"/>
                <a:cs typeface="ＭＳ Ｐゴシック" pitchFamily="-65" charset="-128"/>
              </a:rPr>
              <a:t>Where would you rather live and why?</a:t>
            </a:r>
            <a:br>
              <a:rPr lang="en-US" sz="2400">
                <a:solidFill>
                  <a:schemeClr val="tx1">
                    <a:lumMod val="95000"/>
                  </a:schemeClr>
                </a:solidFill>
                <a:ea typeface="ＭＳ Ｐゴシック" pitchFamily="-65" charset="-128"/>
                <a:cs typeface="ＭＳ Ｐゴシック" pitchFamily="-65" charset="-128"/>
              </a:rPr>
            </a:br>
            <a:r>
              <a:rPr lang="en-US" sz="2400">
                <a:solidFill>
                  <a:schemeClr val="tx1">
                    <a:lumMod val="95000"/>
                  </a:schemeClr>
                </a:solidFill>
                <a:ea typeface="ＭＳ Ｐゴシック" pitchFamily="-65" charset="-128"/>
                <a:cs typeface="ＭＳ Ｐゴシック" pitchFamily="-65" charset="-128"/>
              </a:rPr>
              <a:t>What might cause you to change your mind and why?</a:t>
            </a:r>
          </a:p>
        </p:txBody>
      </p:sp>
      <p:sp>
        <p:nvSpPr>
          <p:cNvPr id="96259" name="Rectangle 4"/>
          <p:cNvSpPr>
            <a:spLocks noChangeArrowheads="1"/>
          </p:cNvSpPr>
          <p:nvPr/>
        </p:nvSpPr>
        <p:spPr bwMode="auto">
          <a:xfrm>
            <a:off x="534787" y="377826"/>
            <a:ext cx="8131376" cy="584775"/>
          </a:xfrm>
          <a:prstGeom prst="rect">
            <a:avLst/>
          </a:prstGeom>
          <a:solidFill>
            <a:schemeClr val="accent1"/>
          </a:solidFill>
          <a:ln w="9525">
            <a:noFill/>
            <a:miter lim="800000"/>
            <a:headEnd/>
            <a:tailEnd/>
          </a:ln>
        </p:spPr>
        <p:txBody>
          <a:bodyPr wrap="square">
            <a:prstTxWarp prst="textNoShape">
              <a:avLst/>
            </a:prstTxWarp>
            <a:spAutoFit/>
          </a:bodyPr>
          <a:lstStyle/>
          <a:p>
            <a:pPr algn="ctr"/>
            <a:r>
              <a:rPr lang="en-US" sz="3200"/>
              <a:t>Structured Debate</a:t>
            </a:r>
          </a:p>
        </p:txBody>
      </p:sp>
      <p:sp>
        <p:nvSpPr>
          <p:cNvPr id="8" name="Rectangle 3"/>
          <p:cNvSpPr txBox="1">
            <a:spLocks noChangeArrowheads="1"/>
          </p:cNvSpPr>
          <p:nvPr/>
        </p:nvSpPr>
        <p:spPr>
          <a:xfrm>
            <a:off x="762000" y="5105400"/>
            <a:ext cx="7772400" cy="838200"/>
          </a:xfrm>
          <a:prstGeom prst="rect">
            <a:avLst/>
          </a:prstGeom>
        </p:spPr>
        <p:txBody>
          <a:bodyPr anchor="ctr"/>
          <a:lstStyle/>
          <a:p>
            <a:pPr algn="ctr" eaLnBrk="1" fontAlgn="auto" hangingPunct="1">
              <a:spcAft>
                <a:spcPts val="0"/>
              </a:spcAft>
              <a:defRPr/>
            </a:pPr>
            <a:endParaRPr lang="en-US">
              <a:solidFill>
                <a:srgbClr val="000000"/>
              </a:solidFill>
              <a:latin typeface="+mj-lt"/>
              <a:ea typeface="+mj-ea"/>
              <a:cs typeface="+mj-cs"/>
            </a:endParaRPr>
          </a:p>
        </p:txBody>
      </p:sp>
      <p:pic>
        <p:nvPicPr>
          <p:cNvPr id="96261" name="Picture 6" descr="gallery.jpg"/>
          <p:cNvPicPr>
            <a:picLocks noChangeAspect="1"/>
          </p:cNvPicPr>
          <p:nvPr/>
        </p:nvPicPr>
        <p:blipFill>
          <a:blip r:embed="rId3"/>
          <a:srcRect/>
          <a:stretch>
            <a:fillRect/>
          </a:stretch>
        </p:blipFill>
        <p:spPr bwMode="auto">
          <a:xfrm>
            <a:off x="4779600" y="3003444"/>
            <a:ext cx="3284537" cy="2185987"/>
          </a:xfrm>
          <a:prstGeom prst="rect">
            <a:avLst/>
          </a:prstGeom>
          <a:noFill/>
          <a:ln w="9525">
            <a:noFill/>
            <a:miter lim="800000"/>
            <a:headEnd/>
            <a:tailEnd/>
          </a:ln>
        </p:spPr>
      </p:pic>
      <p:sp>
        <p:nvSpPr>
          <p:cNvPr id="96262" name="TextBox 8"/>
          <p:cNvSpPr txBox="1">
            <a:spLocks noChangeArrowheads="1"/>
          </p:cNvSpPr>
          <p:nvPr/>
        </p:nvSpPr>
        <p:spPr bwMode="auto">
          <a:xfrm>
            <a:off x="4807359" y="3131091"/>
            <a:ext cx="1402949" cy="461665"/>
          </a:xfrm>
          <a:prstGeom prst="rect">
            <a:avLst/>
          </a:prstGeom>
          <a:solidFill>
            <a:schemeClr val="bg1"/>
          </a:solidFill>
          <a:ln w="9525">
            <a:noFill/>
            <a:miter lim="800000"/>
            <a:headEnd/>
            <a:tailEnd/>
          </a:ln>
        </p:spPr>
        <p:txBody>
          <a:bodyPr wrap="none">
            <a:prstTxWarp prst="textNoShape">
              <a:avLst/>
            </a:prstTxWarp>
            <a:spAutoFit/>
          </a:bodyPr>
          <a:lstStyle/>
          <a:p>
            <a:pPr algn="ctr"/>
            <a:r>
              <a:rPr lang="en-US" sz="2400"/>
              <a:t>Humacao</a:t>
            </a:r>
          </a:p>
        </p:txBody>
      </p:sp>
      <p:pic>
        <p:nvPicPr>
          <p:cNvPr id="96263" name="Picture 9" descr="getting_to_rincon_pr.JPG"/>
          <p:cNvPicPr>
            <a:picLocks noChangeAspect="1"/>
          </p:cNvPicPr>
          <p:nvPr/>
        </p:nvPicPr>
        <p:blipFill>
          <a:blip r:embed="rId4"/>
          <a:srcRect/>
          <a:stretch>
            <a:fillRect/>
          </a:stretch>
        </p:blipFill>
        <p:spPr bwMode="auto">
          <a:xfrm>
            <a:off x="2565300" y="1224758"/>
            <a:ext cx="4070350" cy="1536700"/>
          </a:xfrm>
          <a:prstGeom prst="rect">
            <a:avLst/>
          </a:prstGeom>
          <a:noFill/>
          <a:ln w="9525">
            <a:noFill/>
            <a:miter lim="800000"/>
            <a:headEnd/>
            <a:tailEnd/>
          </a:ln>
        </p:spPr>
      </p:pic>
      <p:pic>
        <p:nvPicPr>
          <p:cNvPr id="96264" name="Picture 10" descr="san Juan.jpg"/>
          <p:cNvPicPr>
            <a:picLocks noChangeAspect="1"/>
          </p:cNvPicPr>
          <p:nvPr/>
        </p:nvPicPr>
        <p:blipFill>
          <a:blip r:embed="rId5"/>
          <a:srcRect/>
          <a:stretch>
            <a:fillRect/>
          </a:stretch>
        </p:blipFill>
        <p:spPr bwMode="auto">
          <a:xfrm>
            <a:off x="762000" y="3023615"/>
            <a:ext cx="3024188" cy="2165816"/>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74C2F60E-34D8-DD42-93FD-7BD7AE432328}" type="slidenum">
              <a:rPr lang="en-US"/>
              <a:pPr/>
              <a:t>66</a:t>
            </a:fld>
            <a:endParaRPr lang="en-US"/>
          </a:p>
        </p:txBody>
      </p:sp>
    </p:spTree>
    <p:extLst>
      <p:ext uri="{BB962C8B-B14F-4D97-AF65-F5344CB8AC3E}">
        <p14:creationId xmlns:p14="http://schemas.microsoft.com/office/powerpoint/2010/main" val="1410193877"/>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8467" name="Picture 10" descr="Screen shot 2011-12-02 at 11.35.43 PM.png"/>
          <p:cNvPicPr>
            <a:picLocks noChangeAspect="1"/>
          </p:cNvPicPr>
          <p:nvPr/>
        </p:nvPicPr>
        <p:blipFill>
          <a:blip r:embed="rId3"/>
          <a:srcRect/>
          <a:stretch>
            <a:fillRect/>
          </a:stretch>
        </p:blipFill>
        <p:spPr bwMode="auto">
          <a:xfrm>
            <a:off x="200025" y="1754188"/>
            <a:ext cx="2097088" cy="3667125"/>
          </a:xfrm>
          <a:prstGeom prst="rect">
            <a:avLst/>
          </a:prstGeom>
          <a:noFill/>
          <a:ln w="9525">
            <a:noFill/>
            <a:miter lim="800000"/>
            <a:headEnd/>
            <a:tailEnd/>
          </a:ln>
        </p:spPr>
      </p:pic>
      <p:sp>
        <p:nvSpPr>
          <p:cNvPr id="318468" name="TextBox 12"/>
          <p:cNvSpPr txBox="1">
            <a:spLocks noChangeArrowheads="1"/>
          </p:cNvSpPr>
          <p:nvPr/>
        </p:nvSpPr>
        <p:spPr bwMode="auto">
          <a:xfrm>
            <a:off x="228600" y="5791200"/>
            <a:ext cx="2092325" cy="276225"/>
          </a:xfrm>
          <a:prstGeom prst="rect">
            <a:avLst/>
          </a:prstGeom>
          <a:noFill/>
          <a:ln w="9525">
            <a:noFill/>
            <a:miter lim="800000"/>
            <a:headEnd/>
            <a:tailEnd/>
          </a:ln>
        </p:spPr>
        <p:txBody>
          <a:bodyPr wrap="none">
            <a:prstTxWarp prst="textNoShape">
              <a:avLst/>
            </a:prstTxWarp>
            <a:spAutoFit/>
          </a:bodyPr>
          <a:lstStyle/>
          <a:p>
            <a:pPr algn="ctr"/>
            <a:r>
              <a:rPr lang="en-US" sz="1200"/>
              <a:t>http://1jour1actu.com/debat/</a:t>
            </a:r>
          </a:p>
        </p:txBody>
      </p:sp>
      <p:sp>
        <p:nvSpPr>
          <p:cNvPr id="14" name="TextBox 13"/>
          <p:cNvSpPr txBox="1"/>
          <p:nvPr/>
        </p:nvSpPr>
        <p:spPr>
          <a:xfrm>
            <a:off x="2508069" y="1393489"/>
            <a:ext cx="6374673" cy="5293757"/>
          </a:xfrm>
          <a:prstGeom prst="rect">
            <a:avLst/>
          </a:prstGeom>
          <a:noFill/>
        </p:spPr>
        <p:txBody>
          <a:bodyPr wrap="square">
            <a:spAutoFit/>
          </a:bodyPr>
          <a:lstStyle/>
          <a:p>
            <a:pPr>
              <a:defRPr/>
            </a:pPr>
            <a:r>
              <a:rPr lang="en-US" sz="1800">
                <a:latin typeface="Arial" charset="0"/>
                <a:ea typeface="ＭＳ Ｐゴシック" charset="-128"/>
                <a:cs typeface="ＭＳ Ｐゴシック" charset="-128"/>
              </a:rPr>
              <a:t>Beggars are being banned from downtown areas. It’s against the law to beg in the streets or in public transportation. If beggers are caught, they must pay a fine of about $75.00. </a:t>
            </a:r>
          </a:p>
          <a:p>
            <a:pPr>
              <a:defRPr/>
            </a:pPr>
            <a:endParaRPr lang="en-US" sz="1800">
              <a:latin typeface="Arial" charset="0"/>
              <a:ea typeface="ＭＳ Ｐゴシック" charset="-128"/>
              <a:cs typeface="ＭＳ Ｐゴシック" charset="-128"/>
            </a:endParaRPr>
          </a:p>
          <a:p>
            <a:pPr>
              <a:defRPr/>
            </a:pPr>
            <a:r>
              <a:rPr lang="en-US" sz="1800" b="1">
                <a:latin typeface="Arial" charset="0"/>
                <a:ea typeface="ＭＳ Ｐゴシック" charset="-128"/>
                <a:cs typeface="ＭＳ Ｐゴシック" charset="-128"/>
              </a:rPr>
              <a:t>Roles in the debate:</a:t>
            </a:r>
          </a:p>
          <a:p>
            <a:pPr marL="182880" indent="182880">
              <a:buFont typeface="Arial"/>
              <a:buChar char="•"/>
              <a:defRPr/>
            </a:pPr>
            <a:r>
              <a:rPr lang="en-US" sz="1800">
                <a:latin typeface="Arial" charset="0"/>
                <a:ea typeface="ＭＳ Ｐゴシック" charset="-128"/>
                <a:cs typeface="ＭＳ Ｐゴシック" charset="-128"/>
              </a:rPr>
              <a:t>the mayor of the city</a:t>
            </a:r>
          </a:p>
          <a:p>
            <a:pPr marL="182880" indent="182880">
              <a:buFont typeface="Arial"/>
              <a:buChar char="•"/>
              <a:defRPr/>
            </a:pPr>
            <a:r>
              <a:rPr lang="en-US" sz="1800">
                <a:latin typeface="Arial" charset="0"/>
                <a:ea typeface="ＭＳ Ｐゴシック" charset="-128"/>
                <a:cs typeface="ＭＳ Ｐゴシック" charset="-128"/>
              </a:rPr>
              <a:t>a beggar</a:t>
            </a:r>
          </a:p>
          <a:p>
            <a:pPr marL="182880" indent="182880">
              <a:buFont typeface="Arial"/>
              <a:buChar char="•"/>
              <a:defRPr/>
            </a:pPr>
            <a:r>
              <a:rPr lang="en-US" sz="1800">
                <a:latin typeface="Arial" charset="0"/>
                <a:ea typeface="ＭＳ Ｐゴシック" charset="-128"/>
                <a:cs typeface="ＭＳ Ｐゴシック" charset="-128"/>
              </a:rPr>
              <a:t>a resident of the city</a:t>
            </a:r>
          </a:p>
          <a:p>
            <a:pPr marL="182880" indent="182880">
              <a:buFont typeface="Arial"/>
              <a:buChar char="•"/>
              <a:defRPr/>
            </a:pPr>
            <a:r>
              <a:rPr lang="en-US" sz="1800">
                <a:latin typeface="Arial" charset="0"/>
                <a:ea typeface="ＭＳ Ｐゴシック" charset="-128"/>
                <a:cs typeface="ＭＳ Ｐゴシック" charset="-128"/>
              </a:rPr>
              <a:t>a representative of a foundation that helps the poor</a:t>
            </a:r>
          </a:p>
          <a:p>
            <a:pPr marL="182880">
              <a:defRPr/>
            </a:pPr>
            <a:endParaRPr lang="en-US" sz="1800">
              <a:latin typeface="Arial" charset="0"/>
              <a:ea typeface="ＭＳ Ｐゴシック" charset="-128"/>
              <a:cs typeface="ＭＳ Ｐゴシック" charset="-128"/>
            </a:endParaRPr>
          </a:p>
          <a:p>
            <a:pPr>
              <a:defRPr/>
            </a:pPr>
            <a:r>
              <a:rPr lang="en-US" sz="1800" b="1">
                <a:latin typeface="Arial" charset="0"/>
                <a:ea typeface="ＭＳ Ｐゴシック" charset="-128"/>
                <a:cs typeface="ＭＳ Ｐゴシック" charset="-128"/>
              </a:rPr>
              <a:t>Consider:</a:t>
            </a:r>
          </a:p>
          <a:p>
            <a:pPr marL="182880" indent="-182880">
              <a:buFont typeface="Arial"/>
              <a:buChar char="•"/>
              <a:defRPr/>
            </a:pPr>
            <a:r>
              <a:rPr lang="en-US">
                <a:latin typeface="Arial" charset="0"/>
                <a:ea typeface="ＭＳ Ｐゴシック" charset="-128"/>
                <a:cs typeface="ＭＳ Ｐゴシック" charset="-128"/>
              </a:rPr>
              <a:t>the need to enact laws for public good</a:t>
            </a:r>
          </a:p>
          <a:p>
            <a:pPr marL="182880" indent="-182880">
              <a:buFont typeface="Arial"/>
              <a:buChar char="•"/>
              <a:defRPr/>
            </a:pPr>
            <a:r>
              <a:rPr lang="en-US">
                <a:latin typeface="Arial" charset="0"/>
                <a:ea typeface="ＭＳ Ｐゴシック" charset="-128"/>
                <a:cs typeface="ＭＳ Ｐゴシック" charset="-128"/>
              </a:rPr>
              <a:t>the need for food and shelter for the homeless or unemployed</a:t>
            </a:r>
          </a:p>
          <a:p>
            <a:pPr marL="182880" indent="-182880">
              <a:buFont typeface="Arial"/>
              <a:buChar char="•"/>
              <a:defRPr/>
            </a:pPr>
            <a:r>
              <a:rPr lang="en-US">
                <a:latin typeface="Arial" charset="0"/>
                <a:ea typeface="ＭＳ Ｐゴシック" charset="-128"/>
                <a:cs typeface="ＭＳ Ｐゴシック" charset="-128"/>
              </a:rPr>
              <a:t>the need to feel safe in the streets</a:t>
            </a:r>
          </a:p>
          <a:p>
            <a:pPr marL="182880" indent="-182880">
              <a:buFont typeface="Arial"/>
              <a:buChar char="•"/>
              <a:defRPr/>
            </a:pPr>
            <a:r>
              <a:rPr lang="en-US">
                <a:latin typeface="Arial" charset="0"/>
                <a:ea typeface="ＭＳ Ｐゴシック" charset="-128"/>
                <a:cs typeface="ＭＳ Ｐゴシック" charset="-128"/>
              </a:rPr>
              <a:t>where the beggars go when they leave the city</a:t>
            </a:r>
          </a:p>
          <a:p>
            <a:pPr marL="182880" indent="-182880">
              <a:buFont typeface="Arial"/>
              <a:buChar char="•"/>
              <a:defRPr/>
            </a:pPr>
            <a:r>
              <a:rPr lang="en-US">
                <a:latin typeface="Arial" charset="0"/>
                <a:ea typeface="ＭＳ Ｐゴシック" charset="-128"/>
                <a:cs typeface="ＭＳ Ｐゴシック" charset="-128"/>
              </a:rPr>
              <a:t>the impact of the current economic conditions on poverty</a:t>
            </a:r>
          </a:p>
          <a:p>
            <a:pPr marL="182880" indent="182880">
              <a:buFont typeface="Arial"/>
              <a:buChar char="•"/>
              <a:defRPr/>
            </a:pPr>
            <a:endParaRPr lang="en-US" sz="1600">
              <a:latin typeface="Arial" charset="0"/>
              <a:ea typeface="ＭＳ Ｐゴシック" charset="-128"/>
              <a:cs typeface="ＭＳ Ｐゴシック" charset="-128"/>
            </a:endParaRPr>
          </a:p>
          <a:p>
            <a:pPr>
              <a:defRPr/>
            </a:pPr>
            <a:r>
              <a:rPr lang="en-US" sz="1600" b="1">
                <a:latin typeface="Arial" charset="0"/>
                <a:ea typeface="ＭＳ Ｐゴシック" charset="-128"/>
                <a:cs typeface="ＭＳ Ｐゴシック" charset="-128"/>
              </a:rPr>
              <a:t> </a:t>
            </a:r>
            <a:endParaRPr lang="en-US" sz="1600">
              <a:latin typeface="Arial" charset="0"/>
              <a:ea typeface="ＭＳ Ｐゴシック" charset="-128"/>
              <a:cs typeface="ＭＳ Ｐゴシック" charset="-128"/>
            </a:endParaRPr>
          </a:p>
        </p:txBody>
      </p:sp>
      <p:sp>
        <p:nvSpPr>
          <p:cNvPr id="7" name="Footer Placeholder 6"/>
          <p:cNvSpPr>
            <a:spLocks noGrp="1"/>
          </p:cNvSpPr>
          <p:nvPr>
            <p:ph type="ftr" sz="quarter" idx="11"/>
          </p:nvPr>
        </p:nvSpPr>
        <p:spPr/>
        <p:txBody>
          <a:bodyPr/>
          <a:lstStyle/>
          <a:p>
            <a:r>
              <a:rPr lang="en-US"/>
              <a:t>Laura Terrill</a:t>
            </a:r>
          </a:p>
        </p:txBody>
      </p:sp>
      <p:sp>
        <p:nvSpPr>
          <p:cNvPr id="9" name="Rectangle 4"/>
          <p:cNvSpPr>
            <a:spLocks noChangeArrowheads="1"/>
          </p:cNvSpPr>
          <p:nvPr/>
        </p:nvSpPr>
        <p:spPr bwMode="auto">
          <a:xfrm>
            <a:off x="534787" y="377826"/>
            <a:ext cx="8131376" cy="1015663"/>
          </a:xfrm>
          <a:prstGeom prst="rect">
            <a:avLst/>
          </a:prstGeom>
          <a:solidFill>
            <a:schemeClr val="accent1"/>
          </a:solidFill>
          <a:ln w="9525">
            <a:noFill/>
            <a:miter lim="800000"/>
            <a:headEnd/>
            <a:tailEnd/>
          </a:ln>
        </p:spPr>
        <p:txBody>
          <a:bodyPr wrap="square">
            <a:prstTxWarp prst="textNoShape">
              <a:avLst/>
            </a:prstTxWarp>
            <a:spAutoFit/>
          </a:bodyPr>
          <a:lstStyle/>
          <a:p>
            <a:pPr algn="ctr"/>
            <a:r>
              <a:rPr lang="en-US" sz="3200"/>
              <a:t>Structured Debate</a:t>
            </a:r>
          </a:p>
          <a:p>
            <a:pPr algn="ctr"/>
            <a:r>
              <a:rPr lang="en-US" sz="2800" b="1">
                <a:ea typeface="ＭＳ Ｐゴシック" charset="-128"/>
                <a:cs typeface="ＭＳ Ｐゴシック" charset="-128"/>
              </a:rPr>
              <a:t>Should begging be banned from downtown areas?</a:t>
            </a:r>
            <a:endParaRPr lang="en-US" sz="2800">
              <a:ea typeface="ＭＳ Ｐゴシック" charset="-128"/>
              <a:cs typeface="ＭＳ Ｐゴシック" charset="-128"/>
            </a:endParaRPr>
          </a:p>
        </p:txBody>
      </p:sp>
      <p:sp>
        <p:nvSpPr>
          <p:cNvPr id="2" name="Slide Number Placeholder 1"/>
          <p:cNvSpPr>
            <a:spLocks noGrp="1"/>
          </p:cNvSpPr>
          <p:nvPr>
            <p:ph type="sldNum" sz="quarter" idx="12"/>
          </p:nvPr>
        </p:nvSpPr>
        <p:spPr/>
        <p:txBody>
          <a:bodyPr/>
          <a:lstStyle/>
          <a:p>
            <a:fld id="{74C2F60E-34D8-DD42-93FD-7BD7AE432328}" type="slidenum">
              <a:rPr lang="en-US"/>
              <a:pPr/>
              <a:t>67</a:t>
            </a:fld>
            <a:endParaRPr lang="en-US"/>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06474"/>
          </a:xfrm>
          <a:solidFill>
            <a:schemeClr val="accent1"/>
          </a:solidFill>
        </p:spPr>
        <p:txBody>
          <a:bodyPr>
            <a:normAutofit/>
          </a:bodyPr>
          <a:lstStyle/>
          <a:p>
            <a:pPr algn="ctr"/>
            <a:r>
              <a:rPr lang="en-US" sz="4000">
                <a:solidFill>
                  <a:schemeClr val="tx1"/>
                </a:solidFill>
              </a:rPr>
              <a:t>Interpersonal Assessment Guidelines</a:t>
            </a:r>
          </a:p>
        </p:txBody>
      </p:sp>
      <p:sp>
        <p:nvSpPr>
          <p:cNvPr id="3" name="Content Placeholder 2"/>
          <p:cNvSpPr>
            <a:spLocks noGrp="1"/>
          </p:cNvSpPr>
          <p:nvPr>
            <p:ph idx="1"/>
          </p:nvPr>
        </p:nvSpPr>
        <p:spPr/>
        <p:txBody>
          <a:bodyPr>
            <a:normAutofit lnSpcReduction="10000"/>
          </a:bodyPr>
          <a:lstStyle/>
          <a:p>
            <a:pPr lvl="0"/>
            <a:r>
              <a:rPr lang="en-US"/>
              <a:t>The assessment is between 2 students who are selected at random.</a:t>
            </a:r>
          </a:p>
          <a:p>
            <a:pPr lvl="0"/>
            <a:r>
              <a:rPr lang="en-US"/>
              <a:t>Students are given up to 2 minutes to show what they can do. </a:t>
            </a:r>
          </a:p>
          <a:p>
            <a:pPr lvl="0"/>
            <a:r>
              <a:rPr lang="en-US"/>
              <a:t>If a prompt requires images, they should be images that have been used throughout the unit and images that reflect the target culture.</a:t>
            </a:r>
          </a:p>
          <a:p>
            <a:pPr lvl="0"/>
            <a:r>
              <a:rPr lang="en-US"/>
              <a:t>Retakes are allowed. The second score counts. There is no need to change the prompt. If images were used, the images would be different.</a:t>
            </a:r>
          </a:p>
          <a:p>
            <a:pPr lvl="0"/>
            <a:r>
              <a:rPr lang="en-US"/>
              <a:t>If doing the Global project, the images can come from what was shared by students during the class. </a:t>
            </a:r>
          </a:p>
          <a:p>
            <a:endParaRPr lang="en-US"/>
          </a:p>
        </p:txBody>
      </p:sp>
      <p:sp>
        <p:nvSpPr>
          <p:cNvPr id="4" name="Slide Number Placeholder 3"/>
          <p:cNvSpPr>
            <a:spLocks noGrp="1"/>
          </p:cNvSpPr>
          <p:nvPr>
            <p:ph type="sldNum" sz="quarter" idx="12"/>
          </p:nvPr>
        </p:nvSpPr>
        <p:spPr/>
        <p:txBody>
          <a:bodyPr/>
          <a:lstStyle/>
          <a:p>
            <a:fld id="{74C2F60E-34D8-DD42-93FD-7BD7AE432328}" type="slidenum">
              <a:rPr lang="en-US"/>
              <a:pPr/>
              <a:t>68</a:t>
            </a:fld>
            <a:endParaRPr lang="en-US" dirty="0"/>
          </a:p>
        </p:txBody>
      </p:sp>
      <p:sp>
        <p:nvSpPr>
          <p:cNvPr id="5" name="Footer Placeholder 4"/>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40263874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50" y="298221"/>
            <a:ext cx="7835861" cy="894960"/>
          </a:xfrm>
          <a:solidFill>
            <a:schemeClr val="accent1"/>
          </a:solidFill>
        </p:spPr>
        <p:txBody>
          <a:bodyPr/>
          <a:lstStyle/>
          <a:p>
            <a:r>
              <a:rPr lang="en-US">
                <a:solidFill>
                  <a:schemeClr val="tx1"/>
                </a:solidFill>
              </a:rPr>
              <a:t>Vacation Time — Why travel?</a:t>
            </a:r>
            <a:endParaRPr lang="en-US" sz="2800">
              <a:solidFill>
                <a:schemeClr val="tx1"/>
              </a:solidFill>
            </a:endParaRPr>
          </a:p>
        </p:txBody>
      </p:sp>
      <p:sp>
        <p:nvSpPr>
          <p:cNvPr id="5" name="Slide Number Placeholder 4"/>
          <p:cNvSpPr>
            <a:spLocks noGrp="1"/>
          </p:cNvSpPr>
          <p:nvPr>
            <p:ph type="sldNum" sz="quarter" idx="12"/>
          </p:nvPr>
        </p:nvSpPr>
        <p:spPr/>
        <p:txBody>
          <a:bodyPr/>
          <a:lstStyle/>
          <a:p>
            <a:fld id="{74C2F60E-34D8-DD42-93FD-7BD7AE432328}" type="slidenum">
              <a:rPr lang="en-US"/>
              <a:pPr/>
              <a:t>69</a:t>
            </a:fld>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2229" y="1702962"/>
            <a:ext cx="7388513" cy="4351338"/>
          </a:xfrm>
        </p:spPr>
      </p:pic>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7143683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7" descr="Screen Shot 2013-02-09 at 3.17.32 PM.png"/>
          <p:cNvPicPr>
            <a:picLocks noChangeAspect="1"/>
          </p:cNvPicPr>
          <p:nvPr/>
        </p:nvPicPr>
        <p:blipFill>
          <a:blip r:embed="rId3"/>
          <a:srcRect/>
          <a:stretch>
            <a:fillRect/>
          </a:stretch>
        </p:blipFill>
        <p:spPr bwMode="auto">
          <a:xfrm>
            <a:off x="-336536" y="0"/>
            <a:ext cx="10008046" cy="6858000"/>
          </a:xfrm>
          <a:prstGeom prst="rect">
            <a:avLst/>
          </a:prstGeom>
          <a:noFill/>
          <a:ln w="9525">
            <a:noFill/>
            <a:miter lim="800000"/>
            <a:headEnd/>
            <a:tailEnd/>
          </a:ln>
        </p:spPr>
      </p:pic>
      <p:sp>
        <p:nvSpPr>
          <p:cNvPr id="3" name="Footer Placeholder 2"/>
          <p:cNvSpPr>
            <a:spLocks noGrp="1"/>
          </p:cNvSpPr>
          <p:nvPr>
            <p:ph type="ftr" sz="quarter" idx="11"/>
          </p:nvPr>
        </p:nvSpPr>
        <p:spPr/>
        <p:txBody>
          <a:bodyPr/>
          <a:lstStyle/>
          <a:p>
            <a:r>
              <a:rPr lang="en-US"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7</a:t>
            </a:fld>
            <a:endParaRPr lang="en-US" dirty="0"/>
          </a:p>
        </p:txBody>
      </p:sp>
    </p:spTree>
    <p:extLst>
      <p:ext uri="{BB962C8B-B14F-4D97-AF65-F5344CB8AC3E}">
        <p14:creationId xmlns:p14="http://schemas.microsoft.com/office/powerpoint/2010/main" val="86668449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11459"/>
            <a:ext cx="8153400" cy="990600"/>
          </a:xfrm>
        </p:spPr>
        <p:txBody>
          <a:bodyPr anchor="t">
            <a:normAutofit/>
          </a:bodyPr>
          <a:lstStyle/>
          <a:p>
            <a:pPr algn="ctr"/>
            <a:r>
              <a:rPr lang="en-US" sz="3600" dirty="0"/>
              <a:t>Interpersonal Rubric</a:t>
            </a:r>
          </a:p>
        </p:txBody>
      </p:sp>
      <p:graphicFrame>
        <p:nvGraphicFramePr>
          <p:cNvPr id="5" name="Content Placeholder 4"/>
          <p:cNvGraphicFramePr>
            <a:graphicFrameLocks noGrp="1"/>
          </p:cNvGraphicFramePr>
          <p:nvPr>
            <p:ph idx="1"/>
          </p:nvPr>
        </p:nvGraphicFramePr>
        <p:xfrm>
          <a:off x="63500" y="571500"/>
          <a:ext cx="8978900" cy="6220968"/>
        </p:xfrm>
        <a:graphic>
          <a:graphicData uri="http://schemas.openxmlformats.org/drawingml/2006/table">
            <a:tbl>
              <a:tblPr firstRow="1" bandRow="1">
                <a:tableStyleId>{5C22544A-7EE6-4342-B048-85BDC9FD1C3A}</a:tableStyleId>
              </a:tblPr>
              <a:tblGrid>
                <a:gridCol w="1795780"/>
                <a:gridCol w="1795780"/>
                <a:gridCol w="1795780"/>
                <a:gridCol w="1795780"/>
                <a:gridCol w="1795780"/>
              </a:tblGrid>
              <a:tr h="370840">
                <a:tc>
                  <a:txBody>
                    <a:bodyPr/>
                    <a:lstStyle/>
                    <a:p>
                      <a:endParaRPr lang="en-US" dirty="0"/>
                    </a:p>
                  </a:txBody>
                  <a:tcPr/>
                </a:tc>
                <a:tc>
                  <a:txBody>
                    <a:bodyPr/>
                    <a:lstStyle/>
                    <a:p>
                      <a:pPr algn="ctr"/>
                      <a:r>
                        <a:rPr lang="en-US" sz="1600" dirty="0"/>
                        <a:t>Strong Performance</a:t>
                      </a:r>
                    </a:p>
                    <a:p>
                      <a:pPr marL="342900" indent="-342900" algn="ctr">
                        <a:buAutoNum type="arabicPlain" startAt="10"/>
                      </a:pPr>
                      <a:r>
                        <a:rPr lang="en-US" sz="1600" dirty="0"/>
                        <a:t>    9</a:t>
                      </a:r>
                    </a:p>
                  </a:txBody>
                  <a:tcPr/>
                </a:tc>
                <a:tc>
                  <a:txBody>
                    <a:bodyPr/>
                    <a:lstStyle/>
                    <a:p>
                      <a:pPr algn="ctr"/>
                      <a:r>
                        <a:rPr lang="en-US" sz="1600" dirty="0"/>
                        <a:t>Meets</a:t>
                      </a:r>
                      <a:r>
                        <a:rPr lang="en-US" sz="1600" baseline="0" dirty="0"/>
                        <a:t> Expectations</a:t>
                      </a:r>
                    </a:p>
                    <a:p>
                      <a:pPr algn="ctr"/>
                      <a:r>
                        <a:rPr lang="en-US" sz="1600" baseline="0" dirty="0"/>
                        <a:t>8</a:t>
                      </a:r>
                      <a:endParaRPr lang="en-US" sz="1600" dirty="0"/>
                    </a:p>
                  </a:txBody>
                  <a:tcPr/>
                </a:tc>
                <a:tc>
                  <a:txBody>
                    <a:bodyPr/>
                    <a:lstStyle/>
                    <a:p>
                      <a:pPr algn="ctr"/>
                      <a:r>
                        <a:rPr lang="en-US" sz="1600" dirty="0"/>
                        <a:t>Approaches Expectations</a:t>
                      </a:r>
                    </a:p>
                    <a:p>
                      <a:pPr algn="ctr"/>
                      <a:r>
                        <a:rPr lang="en-US" sz="1600" dirty="0"/>
                        <a:t>7</a:t>
                      </a:r>
                    </a:p>
                  </a:txBody>
                  <a:tcPr/>
                </a:tc>
                <a:tc>
                  <a:txBody>
                    <a:bodyPr/>
                    <a:lstStyle/>
                    <a:p>
                      <a:pPr algn="ctr"/>
                      <a:r>
                        <a:rPr lang="en-US" sz="1600" dirty="0"/>
                        <a:t>Minimal Performance</a:t>
                      </a:r>
                    </a:p>
                    <a:p>
                      <a:pPr algn="ctr"/>
                      <a:r>
                        <a:rPr lang="en-US" sz="1600" dirty="0"/>
                        <a:t>6</a:t>
                      </a:r>
                    </a:p>
                  </a:txBody>
                  <a:tcPr/>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well am I understood?</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am easily understood. My errors in speaking are minor and do not interfere with communication.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am understood most of the time. I may need to repeat or reword occasionally. My errors in speaking do not interfere with communication.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am difficult to understand at times. I may ask for help expressing ideas. Some errors may interfere with communication.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am extremely difficult to understand. I repeat frequently. My errors interfere with communication.</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involved am I in the conversation?</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ask a variety of relevant questions to keep the conversation going. I respond to questions and/or add follow-up comments. I encourage others to participate.</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ask relevant questions to keep the conversation going. I respond to questions and/or make a follow-up comment. I am an equal participant in conversation.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ask a few relevant questions. I give simple or minimal answers to questions.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ask random questions that may or may not be on topic. My participation is  minimal.</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easily do I deliver my thoughts?</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My conversation flows with few pauses.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pause but my hesitations seem natural. I complete my thoughts.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hesitate often and pauses are awkward. I have few or no incomplete thoughts.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My speech is slow and halting; long pauses may occur.  I struggle to complete or do not complete thoughts.</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do I demonstrate that I can correctly use the new vocabulary from the unit?</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successfully use many new words and personal vocabulary related to the unit. I elaborate to complete the task.</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successfully use new words related to the unit to complete the task.</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successfully use a few of the new words related to the unit to partially complete the task.</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rely on simple and very familiar vocabulary to partially complete the task.</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What cultural knowledge and understandings do I share?</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add relevant information about the target culture. I use cultural gestures and/or expressions appropriately.</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refer to relevant information about the target culture. I may use cultural gestures and/or expressions appropriately.</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make limited or no references to the target culture. I may use a cultural gesture or expression.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respond only from the personal point of view or my own perspective.</a:t>
                      </a:r>
                    </a:p>
                  </a:txBody>
                  <a:tcPr marL="68580" marR="68580" marT="0" marB="0"/>
                </a:tc>
              </a:tr>
            </a:tbl>
          </a:graphicData>
        </a:graphic>
      </p:graphicFrame>
      <p:sp>
        <p:nvSpPr>
          <p:cNvPr id="3" name="Slide Number Placeholder 2"/>
          <p:cNvSpPr>
            <a:spLocks noGrp="1"/>
          </p:cNvSpPr>
          <p:nvPr>
            <p:ph type="sldNum" sz="quarter" idx="12"/>
          </p:nvPr>
        </p:nvSpPr>
        <p:spPr/>
        <p:txBody>
          <a:bodyPr/>
          <a:lstStyle/>
          <a:p>
            <a:fld id="{74C2F60E-34D8-DD42-93FD-7BD7AE432328}" type="slidenum">
              <a:rPr lang="en-US"/>
              <a:pPr/>
              <a:t>70</a:t>
            </a:fld>
            <a:endParaRPr lang="en-US" dirty="0"/>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89604959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381287"/>
            <a:ext cx="8229600" cy="731520"/>
          </a:xfrm>
          <a:solidFill>
            <a:schemeClr val="accent1"/>
          </a:solidFill>
        </p:spPr>
        <p:txBody>
          <a:bodyPr>
            <a:noAutofit/>
          </a:bodyPr>
          <a:lstStyle/>
          <a:p>
            <a:pPr algn="ctr"/>
            <a:r>
              <a:rPr lang="en-US" sz="4800">
                <a:solidFill>
                  <a:schemeClr val="tx1"/>
                </a:solidFill>
              </a:rPr>
              <a:t>Interpretive Mode</a:t>
            </a:r>
            <a:endParaRPr lang="en-US" sz="2400">
              <a:solidFill>
                <a:schemeClr val="tx1"/>
              </a:solidFill>
            </a:endParaRPr>
          </a:p>
        </p:txBody>
      </p:sp>
      <p:sp>
        <p:nvSpPr>
          <p:cNvPr id="4" name="Footer Placeholder 3"/>
          <p:cNvSpPr>
            <a:spLocks noGrp="1"/>
          </p:cNvSpPr>
          <p:nvPr>
            <p:ph type="ftr" sz="quarter" idx="11"/>
          </p:nvPr>
        </p:nvSpPr>
        <p:spPr/>
        <p:txBody>
          <a:bodyPr/>
          <a:lstStyle/>
          <a:p>
            <a:r>
              <a:rPr lang="en-US" smtClean="0"/>
              <a:t>Laura Terrill</a:t>
            </a:r>
            <a:endParaRPr lang="en-US" dirty="0"/>
          </a:p>
        </p:txBody>
      </p:sp>
      <p:pic>
        <p:nvPicPr>
          <p:cNvPr id="2" name="Picture 1"/>
          <p:cNvPicPr>
            <a:picLocks noChangeAspect="1"/>
          </p:cNvPicPr>
          <p:nvPr/>
        </p:nvPicPr>
        <p:blipFill>
          <a:blip r:embed="rId2"/>
          <a:stretch>
            <a:fillRect/>
          </a:stretch>
        </p:blipFill>
        <p:spPr>
          <a:xfrm>
            <a:off x="1655041" y="2387774"/>
            <a:ext cx="5948218" cy="3968577"/>
          </a:xfrm>
          <a:prstGeom prst="rect">
            <a:avLst/>
          </a:prstGeom>
        </p:spPr>
      </p:pic>
      <p:pic>
        <p:nvPicPr>
          <p:cNvPr id="7" name="Picture 6"/>
          <p:cNvPicPr>
            <a:picLocks noChangeAspect="1"/>
          </p:cNvPicPr>
          <p:nvPr/>
        </p:nvPicPr>
        <p:blipFill>
          <a:blip r:embed="rId3"/>
          <a:stretch>
            <a:fillRect/>
          </a:stretch>
        </p:blipFill>
        <p:spPr>
          <a:xfrm>
            <a:off x="6720521" y="5109136"/>
            <a:ext cx="2331719" cy="1399032"/>
          </a:xfrm>
          <a:prstGeom prst="rect">
            <a:avLst/>
          </a:prstGeom>
        </p:spPr>
      </p:pic>
      <p:pic>
        <p:nvPicPr>
          <p:cNvPr id="8" name="Picture 7"/>
          <p:cNvPicPr>
            <a:picLocks noChangeAspect="1"/>
          </p:cNvPicPr>
          <p:nvPr/>
        </p:nvPicPr>
        <p:blipFill>
          <a:blip r:embed="rId4"/>
          <a:stretch>
            <a:fillRect/>
          </a:stretch>
        </p:blipFill>
        <p:spPr>
          <a:xfrm>
            <a:off x="442742" y="5103588"/>
            <a:ext cx="2051679" cy="1403230"/>
          </a:xfrm>
          <a:prstGeom prst="rect">
            <a:avLst/>
          </a:prstGeom>
        </p:spPr>
      </p:pic>
      <p:sp>
        <p:nvSpPr>
          <p:cNvPr id="3" name="TextBox 2"/>
          <p:cNvSpPr txBox="1"/>
          <p:nvPr/>
        </p:nvSpPr>
        <p:spPr>
          <a:xfrm>
            <a:off x="1369291" y="1333500"/>
            <a:ext cx="6519719" cy="830997"/>
          </a:xfrm>
          <a:prstGeom prst="rect">
            <a:avLst/>
          </a:prstGeom>
          <a:noFill/>
        </p:spPr>
        <p:txBody>
          <a:bodyPr wrap="square" rtlCol="0">
            <a:spAutoFit/>
          </a:bodyPr>
          <a:lstStyle/>
          <a:p>
            <a:pPr algn="ctr"/>
            <a:r>
              <a:rPr lang="en-US" sz="2400">
                <a:solidFill>
                  <a:schemeClr val="tx1">
                    <a:lumMod val="95000"/>
                  </a:schemeClr>
                </a:solidFill>
              </a:rPr>
              <a:t>Learners understand, interpret, and analyze what is heard, read or viewed on a variety of topics.</a:t>
            </a:r>
            <a:endParaRPr lang="en-US" sz="2400"/>
          </a:p>
        </p:txBody>
      </p:sp>
      <p:sp>
        <p:nvSpPr>
          <p:cNvPr id="6" name="Slide Number Placeholder 5"/>
          <p:cNvSpPr>
            <a:spLocks noGrp="1"/>
          </p:cNvSpPr>
          <p:nvPr>
            <p:ph type="sldNum" sz="quarter" idx="12"/>
          </p:nvPr>
        </p:nvSpPr>
        <p:spPr/>
        <p:txBody>
          <a:bodyPr/>
          <a:lstStyle/>
          <a:p>
            <a:fld id="{74C2F60E-34D8-DD42-93FD-7BD7AE432328}" type="slidenum">
              <a:rPr lang="en-US"/>
              <a:pPr/>
              <a:t>71</a:t>
            </a:fld>
            <a:endParaRPr lang="en-US"/>
          </a:p>
        </p:txBody>
      </p:sp>
    </p:spTree>
    <p:extLst>
      <p:ext uri="{BB962C8B-B14F-4D97-AF65-F5344CB8AC3E}">
        <p14:creationId xmlns:p14="http://schemas.microsoft.com/office/powerpoint/2010/main" val="132099383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9846"/>
            <a:ext cx="8229600" cy="1069848"/>
          </a:xfrm>
          <a:solidFill>
            <a:schemeClr val="accent1"/>
          </a:solidFill>
        </p:spPr>
        <p:txBody>
          <a:bodyPr/>
          <a:lstStyle/>
          <a:p>
            <a:r>
              <a:rPr lang="en-US">
                <a:solidFill>
                  <a:schemeClr val="tx1"/>
                </a:solidFill>
              </a:rPr>
              <a:t>Interpretive</a:t>
            </a:r>
            <a:r>
              <a:rPr lang="en-US"/>
              <a:t> </a:t>
            </a:r>
            <a:r>
              <a:rPr lang="en-US">
                <a:solidFill>
                  <a:schemeClr val="tx1"/>
                </a:solidFill>
              </a:rPr>
              <a:t>Communication….</a:t>
            </a:r>
          </a:p>
        </p:txBody>
      </p:sp>
      <p:graphicFrame>
        <p:nvGraphicFramePr>
          <p:cNvPr id="4" name="Table 3"/>
          <p:cNvGraphicFramePr>
            <a:graphicFrameLocks noGrp="1"/>
          </p:cNvGraphicFramePr>
          <p:nvPr/>
        </p:nvGraphicFramePr>
        <p:xfrm>
          <a:off x="457200" y="1677924"/>
          <a:ext cx="8229600" cy="4095326"/>
        </p:xfrm>
        <a:graphic>
          <a:graphicData uri="http://schemas.openxmlformats.org/drawingml/2006/table">
            <a:tbl>
              <a:tblPr firstRow="1" bandRow="1">
                <a:tableStyleId>{69CF1AB2-1976-4502-BF36-3FF5EA218861}</a:tableStyleId>
              </a:tblPr>
              <a:tblGrid>
                <a:gridCol w="4114800"/>
                <a:gridCol w="4114800"/>
              </a:tblGrid>
              <a:tr h="645583">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645583">
                <a:tc>
                  <a:txBody>
                    <a:bodyPr/>
                    <a:lstStyle/>
                    <a:p>
                      <a:r>
                        <a:rPr lang="en-US" sz="2000"/>
                        <a:t>translation.</a:t>
                      </a:r>
                    </a:p>
                  </a:txBody>
                  <a:tcPr/>
                </a:tc>
                <a:tc>
                  <a:txBody>
                    <a:bodyPr/>
                    <a:lstStyle/>
                    <a:p>
                      <a:r>
                        <a:rPr lang="en-US" sz="2000"/>
                        <a:t>context-driven</a:t>
                      </a:r>
                      <a:r>
                        <a:rPr lang="en-US" sz="2000" baseline="0"/>
                        <a:t> understanding (gist).</a:t>
                      </a:r>
                      <a:endParaRPr lang="en-US" sz="2000"/>
                    </a:p>
                  </a:txBody>
                  <a:tcPr/>
                </a:tc>
              </a:tr>
              <a:tr h="645583">
                <a:tc>
                  <a:txBody>
                    <a:bodyPr/>
                    <a:lstStyle/>
                    <a:p>
                      <a:r>
                        <a:rPr lang="en-US" sz="2000"/>
                        <a:t>a hunt for trivial</a:t>
                      </a:r>
                      <a:r>
                        <a:rPr lang="en-US" sz="2000" baseline="0"/>
                        <a:t> details.</a:t>
                      </a:r>
                      <a:endParaRPr lang="en-US" sz="2000"/>
                    </a:p>
                  </a:txBody>
                  <a:tcPr/>
                </a:tc>
                <a:tc>
                  <a:txBody>
                    <a:bodyPr/>
                    <a:lstStyle/>
                    <a:p>
                      <a:r>
                        <a:rPr lang="en-US" sz="2000"/>
                        <a:t>whole picture;</a:t>
                      </a:r>
                      <a:r>
                        <a:rPr lang="en-US" sz="2000" baseline="0"/>
                        <a:t> mediating meaning with the text; a focused task. </a:t>
                      </a:r>
                      <a:endParaRPr lang="en-US" sz="2000"/>
                    </a:p>
                  </a:txBody>
                  <a:tcPr/>
                </a:tc>
              </a:tr>
              <a:tr h="645583">
                <a:tc>
                  <a:txBody>
                    <a:bodyPr/>
                    <a:lstStyle/>
                    <a:p>
                      <a:r>
                        <a:rPr lang="en-US" sz="2000"/>
                        <a:t>glossed readings; teaching all new vocabulary</a:t>
                      </a:r>
                      <a:r>
                        <a:rPr lang="en-US" sz="2000" baseline="0"/>
                        <a:t> first.</a:t>
                      </a:r>
                      <a:endParaRPr lang="en-US" sz="2000"/>
                    </a:p>
                  </a:txBody>
                  <a:tcPr/>
                </a:tc>
                <a:tc>
                  <a:txBody>
                    <a:bodyPr/>
                    <a:lstStyle/>
                    <a:p>
                      <a:r>
                        <a:rPr lang="en-US" sz="2000"/>
                        <a:t>familiar words in new context; and new words in a familiar context.</a:t>
                      </a:r>
                      <a:r>
                        <a:rPr lang="en-US" sz="2000" baseline="0"/>
                        <a:t> </a:t>
                      </a:r>
                      <a:endParaRPr lang="en-US" sz="2000"/>
                    </a:p>
                  </a:txBody>
                  <a:tcPr/>
                </a:tc>
              </a:tr>
              <a:tr h="645583">
                <a:tc>
                  <a:txBody>
                    <a:bodyPr/>
                    <a:lstStyle/>
                    <a:p>
                      <a:r>
                        <a:rPr lang="en-US" sz="2000"/>
                        <a:t>reading, listening or viewing from the reader’s perspective</a:t>
                      </a:r>
                      <a:r>
                        <a:rPr lang="en-US" sz="2000" baseline="0"/>
                        <a:t> only.</a:t>
                      </a:r>
                      <a:endParaRPr lang="en-US" sz="2000"/>
                    </a:p>
                  </a:txBody>
                  <a:tcPr/>
                </a:tc>
                <a:tc>
                  <a:txBody>
                    <a:bodyPr/>
                    <a:lstStyle/>
                    <a:p>
                      <a:r>
                        <a:rPr lang="en-US" sz="2000"/>
                        <a:t>using the author’s perspective</a:t>
                      </a:r>
                      <a:r>
                        <a:rPr lang="en-US" sz="2000" baseline="0"/>
                        <a:t> and cultural perspective. </a:t>
                      </a:r>
                      <a:endParaRPr lang="en-US" sz="2000"/>
                    </a:p>
                  </a:txBody>
                  <a:tcPr/>
                </a:tc>
              </a:tr>
              <a:tr h="645583">
                <a:tc>
                  <a:txBody>
                    <a:bodyPr/>
                    <a:lstStyle/>
                    <a:p>
                      <a:r>
                        <a:rPr lang="en-US" sz="2000"/>
                        <a:t>reading word for word.</a:t>
                      </a:r>
                    </a:p>
                  </a:txBody>
                  <a:tcPr/>
                </a:tc>
                <a:tc>
                  <a:txBody>
                    <a:bodyPr/>
                    <a:lstStyle/>
                    <a:p>
                      <a:r>
                        <a:rPr lang="en-US" sz="2000"/>
                        <a:t>re-phrasing chunks; retelling;</a:t>
                      </a:r>
                      <a:r>
                        <a:rPr lang="en-US" sz="2000" baseline="0"/>
                        <a:t> predicting; and using structural clues. </a:t>
                      </a:r>
                      <a:endParaRPr lang="en-US" sz="2000"/>
                    </a:p>
                  </a:txBody>
                  <a:tcPr/>
                </a:tc>
              </a:tr>
            </a:tbl>
          </a:graphicData>
        </a:graphic>
      </p:graphicFrame>
      <p:sp>
        <p:nvSpPr>
          <p:cNvPr id="5" name="Slide Number Placeholder 4"/>
          <p:cNvSpPr>
            <a:spLocks noGrp="1"/>
          </p:cNvSpPr>
          <p:nvPr>
            <p:ph type="sldNum" sz="quarter" idx="12"/>
          </p:nvPr>
        </p:nvSpPr>
        <p:spPr/>
        <p:txBody>
          <a:bodyPr/>
          <a:lstStyle/>
          <a:p>
            <a:fld id="{74C2F60E-34D8-DD42-93FD-7BD7AE432328}" type="slidenum">
              <a:rPr lang="en-US"/>
              <a:pPr/>
              <a:t>72</a:t>
            </a:fld>
            <a:endParaRPr lang="en-US" dirty="0"/>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201641057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546" name="TextBox 5"/>
          <p:cNvSpPr txBox="1">
            <a:spLocks noChangeArrowheads="1"/>
          </p:cNvSpPr>
          <p:nvPr/>
        </p:nvSpPr>
        <p:spPr bwMode="auto">
          <a:xfrm>
            <a:off x="838200" y="483043"/>
            <a:ext cx="7581900" cy="830997"/>
          </a:xfrm>
          <a:prstGeom prst="rect">
            <a:avLst/>
          </a:prstGeom>
          <a:solidFill>
            <a:schemeClr val="accent1"/>
          </a:solidFill>
          <a:ln w="9525">
            <a:noFill/>
            <a:miter lim="800000"/>
            <a:headEnd/>
            <a:tailEnd/>
          </a:ln>
        </p:spPr>
        <p:txBody>
          <a:bodyPr wrap="square">
            <a:prstTxWarp prst="textNoShape">
              <a:avLst/>
            </a:prstTxWarp>
            <a:spAutoFit/>
          </a:bodyPr>
          <a:lstStyle/>
          <a:p>
            <a:pPr algn="ctr"/>
            <a:r>
              <a:rPr lang="en-US" sz="2400"/>
              <a:t>Common Core State Standards </a:t>
            </a:r>
          </a:p>
          <a:p>
            <a:pPr algn="ctr"/>
            <a:r>
              <a:rPr lang="en-US" sz="2400"/>
              <a:t>for English Language Arts and Literacy</a:t>
            </a:r>
          </a:p>
        </p:txBody>
      </p:sp>
      <p:sp>
        <p:nvSpPr>
          <p:cNvPr id="108548" name="TextBox 7"/>
          <p:cNvSpPr txBox="1">
            <a:spLocks noChangeArrowheads="1"/>
          </p:cNvSpPr>
          <p:nvPr/>
        </p:nvSpPr>
        <p:spPr bwMode="auto">
          <a:xfrm>
            <a:off x="1130300" y="1918280"/>
            <a:ext cx="7086600" cy="830997"/>
          </a:xfrm>
          <a:prstGeom prst="rect">
            <a:avLst/>
          </a:prstGeom>
          <a:noFill/>
          <a:ln w="9525">
            <a:noFill/>
            <a:miter lim="800000"/>
            <a:headEnd/>
            <a:tailEnd/>
          </a:ln>
        </p:spPr>
        <p:txBody>
          <a:bodyPr>
            <a:prstTxWarp prst="textNoShape">
              <a:avLst/>
            </a:prstTxWarp>
            <a:spAutoFit/>
          </a:bodyPr>
          <a:lstStyle/>
          <a:p>
            <a:pPr algn="ctr"/>
            <a:r>
              <a:rPr lang="en-US" sz="2400"/>
              <a:t>Distribution of Literary and Informational Passages </a:t>
            </a:r>
          </a:p>
          <a:p>
            <a:pPr algn="ctr"/>
            <a:r>
              <a:rPr lang="en-US" sz="2400"/>
              <a:t>by Grade in the 2009 Reading Framework</a:t>
            </a:r>
          </a:p>
        </p:txBody>
      </p:sp>
      <p:graphicFrame>
        <p:nvGraphicFramePr>
          <p:cNvPr id="9" name="Table 8"/>
          <p:cNvGraphicFramePr>
            <a:graphicFrameLocks noGrp="1"/>
          </p:cNvGraphicFramePr>
          <p:nvPr/>
        </p:nvGraphicFramePr>
        <p:xfrm>
          <a:off x="1092200" y="3124200"/>
          <a:ext cx="7162800" cy="2024519"/>
        </p:xfrm>
        <a:graphic>
          <a:graphicData uri="http://schemas.openxmlformats.org/drawingml/2006/table">
            <a:tbl>
              <a:tblPr firstRow="1" bandRow="1">
                <a:tableStyleId>{5C22544A-7EE6-4342-B048-85BDC9FD1C3A}</a:tableStyleId>
              </a:tblPr>
              <a:tblGrid>
                <a:gridCol w="1524000"/>
                <a:gridCol w="2819400"/>
                <a:gridCol w="2819400"/>
              </a:tblGrid>
              <a:tr h="652919">
                <a:tc>
                  <a:txBody>
                    <a:bodyPr/>
                    <a:lstStyle/>
                    <a:p>
                      <a:pPr algn="ctr"/>
                      <a:r>
                        <a:rPr lang="en-US" sz="2400"/>
                        <a:t>Grade</a:t>
                      </a:r>
                    </a:p>
                  </a:txBody>
                  <a:tcPr anchor="ctr"/>
                </a:tc>
                <a:tc>
                  <a:txBody>
                    <a:bodyPr/>
                    <a:lstStyle/>
                    <a:p>
                      <a:pPr algn="ctr"/>
                      <a:r>
                        <a:rPr lang="en-US" sz="2400"/>
                        <a:t>Literary</a:t>
                      </a:r>
                    </a:p>
                  </a:txBody>
                  <a:tcPr anchor="ctr"/>
                </a:tc>
                <a:tc>
                  <a:txBody>
                    <a:bodyPr/>
                    <a:lstStyle/>
                    <a:p>
                      <a:pPr algn="ctr"/>
                      <a:r>
                        <a:rPr lang="en-US" sz="2400"/>
                        <a:t>Informational</a:t>
                      </a:r>
                    </a:p>
                  </a:txBody>
                  <a:tcPr anchor="ctr"/>
                </a:tc>
              </a:tr>
              <a:tr h="381663">
                <a:tc>
                  <a:txBody>
                    <a:bodyPr/>
                    <a:lstStyle/>
                    <a:p>
                      <a:pPr algn="ctr"/>
                      <a:r>
                        <a:rPr lang="en-US" sz="2400"/>
                        <a:t>4</a:t>
                      </a:r>
                    </a:p>
                  </a:txBody>
                  <a:tcPr/>
                </a:tc>
                <a:tc>
                  <a:txBody>
                    <a:bodyPr/>
                    <a:lstStyle/>
                    <a:p>
                      <a:pPr algn="ctr"/>
                      <a:r>
                        <a:rPr lang="en-US" sz="2400"/>
                        <a:t>50%</a:t>
                      </a:r>
                    </a:p>
                  </a:txBody>
                  <a:tcPr/>
                </a:tc>
                <a:tc>
                  <a:txBody>
                    <a:bodyPr/>
                    <a:lstStyle/>
                    <a:p>
                      <a:pPr algn="ctr"/>
                      <a:r>
                        <a:rPr lang="en-US" sz="2400"/>
                        <a:t>50%</a:t>
                      </a:r>
                    </a:p>
                  </a:txBody>
                  <a:tcPr/>
                </a:tc>
              </a:tr>
              <a:tr h="381663">
                <a:tc>
                  <a:txBody>
                    <a:bodyPr/>
                    <a:lstStyle/>
                    <a:p>
                      <a:pPr algn="ctr"/>
                      <a:r>
                        <a:rPr lang="en-US" sz="2400"/>
                        <a:t>8</a:t>
                      </a:r>
                    </a:p>
                  </a:txBody>
                  <a:tcPr/>
                </a:tc>
                <a:tc>
                  <a:txBody>
                    <a:bodyPr/>
                    <a:lstStyle/>
                    <a:p>
                      <a:pPr algn="ctr"/>
                      <a:r>
                        <a:rPr lang="en-US" sz="2400"/>
                        <a:t>45%</a:t>
                      </a:r>
                    </a:p>
                  </a:txBody>
                  <a:tcPr/>
                </a:tc>
                <a:tc>
                  <a:txBody>
                    <a:bodyPr/>
                    <a:lstStyle/>
                    <a:p>
                      <a:pPr algn="ctr"/>
                      <a:r>
                        <a:rPr lang="en-US" sz="2400"/>
                        <a:t>55%</a:t>
                      </a:r>
                    </a:p>
                  </a:txBody>
                  <a:tcPr/>
                </a:tc>
              </a:tr>
              <a:tr h="412556">
                <a:tc>
                  <a:txBody>
                    <a:bodyPr/>
                    <a:lstStyle/>
                    <a:p>
                      <a:pPr algn="ctr"/>
                      <a:r>
                        <a:rPr lang="en-US" sz="2400"/>
                        <a:t>12</a:t>
                      </a:r>
                    </a:p>
                  </a:txBody>
                  <a:tcPr/>
                </a:tc>
                <a:tc>
                  <a:txBody>
                    <a:bodyPr/>
                    <a:lstStyle/>
                    <a:p>
                      <a:pPr algn="ctr"/>
                      <a:r>
                        <a:rPr lang="en-US" sz="2400"/>
                        <a:t>30%</a:t>
                      </a:r>
                    </a:p>
                  </a:txBody>
                  <a:tcPr/>
                </a:tc>
                <a:tc>
                  <a:txBody>
                    <a:bodyPr/>
                    <a:lstStyle/>
                    <a:p>
                      <a:pPr algn="ctr"/>
                      <a:r>
                        <a:rPr lang="en-US" sz="2400"/>
                        <a:t>70%</a:t>
                      </a:r>
                    </a:p>
                  </a:txBody>
                  <a:tcPr/>
                </a:tc>
              </a:tr>
            </a:tbl>
          </a:graphicData>
        </a:graphic>
      </p:graphicFrame>
      <p:sp>
        <p:nvSpPr>
          <p:cNvPr id="108572" name="Footer Placeholder 6"/>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a:t>
            </a:r>
          </a:p>
        </p:txBody>
      </p:sp>
      <p:sp>
        <p:nvSpPr>
          <p:cNvPr id="2" name="Slide Number Placeholder 1"/>
          <p:cNvSpPr>
            <a:spLocks noGrp="1"/>
          </p:cNvSpPr>
          <p:nvPr>
            <p:ph type="sldNum" sz="quarter" idx="12"/>
          </p:nvPr>
        </p:nvSpPr>
        <p:spPr/>
        <p:txBody>
          <a:bodyPr/>
          <a:lstStyle/>
          <a:p>
            <a:fld id="{74C2F60E-34D8-DD42-93FD-7BD7AE432328}" type="slidenum">
              <a:rPr lang="en-US"/>
              <a:pPr/>
              <a:t>73</a:t>
            </a:fld>
            <a:endParaRPr lang="en-US"/>
          </a:p>
        </p:txBody>
      </p:sp>
    </p:spTree>
    <p:extLst>
      <p:ext uri="{BB962C8B-B14F-4D97-AF65-F5344CB8AC3E}">
        <p14:creationId xmlns:p14="http://schemas.microsoft.com/office/powerpoint/2010/main" val="129122193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Content Placeholder 7" descr="imageA0012.jpg"/>
          <p:cNvPicPr>
            <a:picLocks noGrp="1" noChangeAspect="1"/>
          </p:cNvPicPr>
          <p:nvPr>
            <p:ph idx="1"/>
          </p:nvPr>
        </p:nvPicPr>
        <p:blipFill>
          <a:blip r:embed="rId2"/>
          <a:stretch>
            <a:fillRect/>
          </a:stretch>
        </p:blipFill>
        <p:spPr>
          <a:xfrm>
            <a:off x="790448" y="914400"/>
            <a:ext cx="7620000" cy="4978400"/>
          </a:xfrm>
        </p:spPr>
      </p:pic>
      <p:sp>
        <p:nvSpPr>
          <p:cNvPr id="5" name="Footer Placeholder 4"/>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74C2F60E-34D8-DD42-93FD-7BD7AE432328}" type="slidenum">
              <a:rPr lang="en-US"/>
              <a:pPr/>
              <a:t>74</a:t>
            </a:fld>
            <a:endParaRPr lang="en-US"/>
          </a:p>
        </p:txBody>
      </p:sp>
    </p:spTree>
    <p:extLst>
      <p:ext uri="{BB962C8B-B14F-4D97-AF65-F5344CB8AC3E}">
        <p14:creationId xmlns:p14="http://schemas.microsoft.com/office/powerpoint/2010/main" val="157415654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Content Placeholder 7" descr="imageA0012.jpg"/>
          <p:cNvPicPr>
            <a:picLocks noChangeAspect="1"/>
          </p:cNvPicPr>
          <p:nvPr/>
        </p:nvPicPr>
        <p:blipFill>
          <a:blip r:embed="rId2"/>
          <a:stretch>
            <a:fillRect/>
          </a:stretch>
        </p:blipFill>
        <p:spPr>
          <a:xfrm>
            <a:off x="89515" y="2155492"/>
            <a:ext cx="5794312" cy="3785616"/>
          </a:xfrm>
          <a:prstGeom prst="rect">
            <a:avLst/>
          </a:prstGeom>
        </p:spPr>
      </p:pic>
      <p:pic>
        <p:nvPicPr>
          <p:cNvPr id="4" name="Picture 3" descr="images-1.jpeg"/>
          <p:cNvPicPr>
            <a:picLocks noChangeAspect="1"/>
          </p:cNvPicPr>
          <p:nvPr/>
        </p:nvPicPr>
        <p:blipFill>
          <a:blip r:embed="rId3"/>
          <a:stretch>
            <a:fillRect/>
          </a:stretch>
        </p:blipFill>
        <p:spPr>
          <a:xfrm>
            <a:off x="5629148" y="4555792"/>
            <a:ext cx="3683000" cy="2209800"/>
          </a:xfrm>
          <a:prstGeom prst="rect">
            <a:avLst/>
          </a:prstGeom>
        </p:spPr>
      </p:pic>
      <p:pic>
        <p:nvPicPr>
          <p:cNvPr id="6" name="Picture 5" descr="orologio.jpg"/>
          <p:cNvPicPr>
            <a:picLocks noChangeAspect="1"/>
          </p:cNvPicPr>
          <p:nvPr/>
        </p:nvPicPr>
        <p:blipFill>
          <a:blip r:embed="rId4"/>
          <a:stretch>
            <a:fillRect/>
          </a:stretch>
        </p:blipFill>
        <p:spPr>
          <a:xfrm>
            <a:off x="6805390" y="2384092"/>
            <a:ext cx="2554510" cy="1828800"/>
          </a:xfrm>
          <a:prstGeom prst="rect">
            <a:avLst/>
          </a:prstGeom>
        </p:spPr>
      </p:pic>
      <p:sp>
        <p:nvSpPr>
          <p:cNvPr id="12" name="Title 11"/>
          <p:cNvSpPr>
            <a:spLocks noGrp="1"/>
          </p:cNvSpPr>
          <p:nvPr>
            <p:ph type="title"/>
          </p:nvPr>
        </p:nvSpPr>
        <p:spPr/>
        <p:txBody>
          <a:bodyPr>
            <a:normAutofit/>
          </a:bodyPr>
          <a:lstStyle/>
          <a:p>
            <a:r>
              <a:rPr lang="en-US" sz="3600"/>
              <a:t>Making Authentic Text Comprehensible</a:t>
            </a:r>
          </a:p>
        </p:txBody>
      </p:sp>
      <p:sp>
        <p:nvSpPr>
          <p:cNvPr id="11" name="Footer Placeholder 10"/>
          <p:cNvSpPr>
            <a:spLocks noGrp="1"/>
          </p:cNvSpPr>
          <p:nvPr>
            <p:ph type="ftr" sz="quarter" idx="11"/>
          </p:nvPr>
        </p:nvSpPr>
        <p:spPr/>
        <p:txBody>
          <a:bodyPr/>
          <a:lstStyle/>
          <a:p>
            <a:r>
              <a:rPr lang="en-US"/>
              <a:t>Laura Terrill</a:t>
            </a:r>
          </a:p>
        </p:txBody>
      </p:sp>
      <p:pic>
        <p:nvPicPr>
          <p:cNvPr id="5" name="Picture 4" descr="images.jpeg"/>
          <p:cNvPicPr>
            <a:picLocks noChangeAspect="1"/>
          </p:cNvPicPr>
          <p:nvPr/>
        </p:nvPicPr>
        <p:blipFill>
          <a:blip r:embed="rId5"/>
          <a:stretch>
            <a:fillRect/>
          </a:stretch>
        </p:blipFill>
        <p:spPr>
          <a:xfrm>
            <a:off x="5252720" y="4596940"/>
            <a:ext cx="2130552" cy="2130552"/>
          </a:xfrm>
          <a:prstGeom prst="rect">
            <a:avLst/>
          </a:prstGeom>
        </p:spPr>
      </p:pic>
      <p:pic>
        <p:nvPicPr>
          <p:cNvPr id="7" name="Picture 6" descr="peso_forma.jpg"/>
          <p:cNvPicPr>
            <a:picLocks noChangeAspect="1"/>
          </p:cNvPicPr>
          <p:nvPr/>
        </p:nvPicPr>
        <p:blipFill>
          <a:blip r:embed="rId6"/>
          <a:stretch>
            <a:fillRect/>
          </a:stretch>
        </p:blipFill>
        <p:spPr>
          <a:xfrm>
            <a:off x="5303520" y="2155492"/>
            <a:ext cx="1752600" cy="2400300"/>
          </a:xfrm>
          <a:prstGeom prst="rect">
            <a:avLst/>
          </a:prstGeom>
        </p:spPr>
      </p:pic>
      <p:pic>
        <p:nvPicPr>
          <p:cNvPr id="3" name="Picture 2" descr="Unknown.jpeg"/>
          <p:cNvPicPr>
            <a:picLocks noChangeAspect="1"/>
          </p:cNvPicPr>
          <p:nvPr/>
        </p:nvPicPr>
        <p:blipFill>
          <a:blip r:embed="rId7"/>
          <a:stretch>
            <a:fillRect/>
          </a:stretch>
        </p:blipFill>
        <p:spPr>
          <a:xfrm>
            <a:off x="6555419" y="1359260"/>
            <a:ext cx="1124712" cy="1124712"/>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75</a:t>
            </a:fld>
            <a:endParaRPr lang="en-US"/>
          </a:p>
        </p:txBody>
      </p:sp>
    </p:spTree>
    <p:extLst>
      <p:ext uri="{BB962C8B-B14F-4D97-AF65-F5344CB8AC3E}">
        <p14:creationId xmlns:p14="http://schemas.microsoft.com/office/powerpoint/2010/main" val="199803803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a:t>Practice in target language; assess in English </a:t>
            </a:r>
          </a:p>
        </p:txBody>
      </p:sp>
      <p:sp>
        <p:nvSpPr>
          <p:cNvPr id="13" name="Footer Placeholder 12"/>
          <p:cNvSpPr>
            <a:spLocks noGrp="1"/>
          </p:cNvSpPr>
          <p:nvPr>
            <p:ph type="ftr" sz="quarter" idx="11"/>
          </p:nvPr>
        </p:nvSpPr>
        <p:spPr/>
        <p:txBody>
          <a:bodyPr/>
          <a:lstStyle/>
          <a:p>
            <a:r>
              <a:rPr lang="en-US"/>
              <a:t>Laura Terrill</a:t>
            </a:r>
          </a:p>
        </p:txBody>
      </p:sp>
      <p:sp>
        <p:nvSpPr>
          <p:cNvPr id="6" name="TextBox 5"/>
          <p:cNvSpPr txBox="1"/>
          <p:nvPr/>
        </p:nvSpPr>
        <p:spPr>
          <a:xfrm>
            <a:off x="277157" y="1823734"/>
            <a:ext cx="2196006" cy="615553"/>
          </a:xfrm>
          <a:prstGeom prst="rect">
            <a:avLst/>
          </a:prstGeom>
          <a:noFill/>
        </p:spPr>
        <p:txBody>
          <a:bodyPr wrap="none" rtlCol="0">
            <a:spAutoFit/>
          </a:bodyPr>
          <a:lstStyle/>
          <a:p>
            <a:r>
              <a:rPr lang="en-US" b="1"/>
              <a:t>Comment dit-on…..</a:t>
            </a:r>
          </a:p>
          <a:p>
            <a:r>
              <a:rPr lang="en-US" sz="1600" i="1"/>
              <a:t>How do you say….</a:t>
            </a:r>
          </a:p>
        </p:txBody>
      </p:sp>
      <p:pic>
        <p:nvPicPr>
          <p:cNvPr id="7" name="Picture 6" descr="orologio.jpg"/>
          <p:cNvPicPr>
            <a:picLocks noChangeAspect="1"/>
          </p:cNvPicPr>
          <p:nvPr/>
        </p:nvPicPr>
        <p:blipFill>
          <a:blip r:embed="rId2"/>
          <a:stretch>
            <a:fillRect/>
          </a:stretch>
        </p:blipFill>
        <p:spPr>
          <a:xfrm>
            <a:off x="3603160" y="1689336"/>
            <a:ext cx="1788157" cy="1280160"/>
          </a:xfrm>
          <a:prstGeom prst="rect">
            <a:avLst/>
          </a:prstGeom>
        </p:spPr>
      </p:pic>
      <p:sp>
        <p:nvSpPr>
          <p:cNvPr id="8" name="TextBox 7"/>
          <p:cNvSpPr txBox="1"/>
          <p:nvPr/>
        </p:nvSpPr>
        <p:spPr>
          <a:xfrm>
            <a:off x="251877" y="2651296"/>
            <a:ext cx="8656813" cy="2308324"/>
          </a:xfrm>
          <a:prstGeom prst="rect">
            <a:avLst/>
          </a:prstGeom>
          <a:noFill/>
        </p:spPr>
        <p:txBody>
          <a:bodyPr wrap="none" rtlCol="0">
            <a:spAutoFit/>
          </a:bodyPr>
          <a:lstStyle/>
          <a:p>
            <a:r>
              <a:rPr lang="en-US" b="1"/>
              <a:t>Cherchez les mots qui indiquent…..</a:t>
            </a:r>
          </a:p>
          <a:p>
            <a:r>
              <a:rPr lang="en-US" sz="1400" i="1"/>
              <a:t>Find the words that indicate….</a:t>
            </a:r>
          </a:p>
          <a:p>
            <a:pPr marL="800100" lvl="1" indent="-342900">
              <a:buFont typeface="+mj-lt"/>
              <a:buAutoNum type="arabicPeriod"/>
            </a:pPr>
            <a:r>
              <a:rPr lang="en-US" sz="1600" b="1"/>
              <a:t>une quantité de coca </a:t>
            </a:r>
            <a:r>
              <a:rPr lang="en-US" sz="1600" i="1"/>
              <a:t>(an amount of coke)</a:t>
            </a:r>
          </a:p>
          <a:p>
            <a:pPr marL="800100" lvl="1" indent="-342900">
              <a:buFont typeface="+mj-lt"/>
              <a:buAutoNum type="arabicPeriod"/>
            </a:pPr>
            <a:r>
              <a:rPr lang="en-US" sz="1600" b="1"/>
              <a:t>pas toutes les profiteroles   </a:t>
            </a:r>
            <a:r>
              <a:rPr lang="en-US" sz="1600" i="1"/>
              <a:t>(not all the profiteroles)</a:t>
            </a:r>
          </a:p>
          <a:p>
            <a:pPr marL="800100" lvl="1" indent="-342900">
              <a:buFont typeface="+mj-lt"/>
              <a:buAutoNum type="arabicPeriod"/>
            </a:pPr>
            <a:r>
              <a:rPr lang="en-US" sz="1600" b="1"/>
              <a:t>une sauce blanche</a:t>
            </a:r>
            <a:r>
              <a:rPr lang="en-US" sz="1600"/>
              <a:t>  </a:t>
            </a:r>
            <a:r>
              <a:rPr lang="en-US" sz="1600" i="1"/>
              <a:t>(a white sauce)</a:t>
            </a:r>
          </a:p>
          <a:p>
            <a:pPr marL="800100" lvl="1" indent="-342900">
              <a:buFont typeface="+mj-lt"/>
              <a:buAutoNum type="arabicPeriod"/>
            </a:pPr>
            <a:r>
              <a:rPr lang="en-US" sz="1600" b="1"/>
              <a:t>Quelquechose de jaune qui va souvent avec un hamburger</a:t>
            </a:r>
          </a:p>
          <a:p>
            <a:pPr marL="800100" lvl="1" indent="-342900"/>
            <a:r>
              <a:rPr lang="en-US" sz="1600"/>
              <a:t>        </a:t>
            </a:r>
            <a:r>
              <a:rPr lang="en-US" sz="1600" i="1"/>
              <a:t>(something yellow that often goes with a  hamburger)</a:t>
            </a:r>
          </a:p>
          <a:p>
            <a:pPr marL="800100" lvl="1" indent="-342900">
              <a:buFont typeface="+mj-lt"/>
              <a:buAutoNum type="arabicPeriod" startAt="5"/>
            </a:pPr>
            <a:r>
              <a:rPr lang="en-US" sz="1600" b="1"/>
              <a:t>La nourriture qui exige plus de deux heures de marcher pour éliminer les calories</a:t>
            </a:r>
          </a:p>
          <a:p>
            <a:pPr marL="800100" lvl="1" indent="-342900"/>
            <a:r>
              <a:rPr lang="en-US" sz="1600" i="1"/>
              <a:t>       (the food that requires more than 2 hours of walking to get rid of calories)</a:t>
            </a:r>
          </a:p>
        </p:txBody>
      </p:sp>
      <p:pic>
        <p:nvPicPr>
          <p:cNvPr id="9" name="Picture 8" descr="images-1.jpeg"/>
          <p:cNvPicPr>
            <a:picLocks noChangeAspect="1"/>
          </p:cNvPicPr>
          <p:nvPr/>
        </p:nvPicPr>
        <p:blipFill>
          <a:blip r:embed="rId3"/>
          <a:stretch>
            <a:fillRect/>
          </a:stretch>
        </p:blipFill>
        <p:spPr>
          <a:xfrm>
            <a:off x="6209995" y="1516698"/>
            <a:ext cx="2621280" cy="1572768"/>
          </a:xfrm>
          <a:prstGeom prst="rect">
            <a:avLst/>
          </a:prstGeom>
        </p:spPr>
      </p:pic>
      <p:pic>
        <p:nvPicPr>
          <p:cNvPr id="5" name="Picture 4" descr="images.jpeg"/>
          <p:cNvPicPr>
            <a:picLocks noChangeAspect="1"/>
          </p:cNvPicPr>
          <p:nvPr/>
        </p:nvPicPr>
        <p:blipFill>
          <a:blip r:embed="rId4"/>
          <a:stretch>
            <a:fillRect/>
          </a:stretch>
        </p:blipFill>
        <p:spPr>
          <a:xfrm>
            <a:off x="5391317" y="1516698"/>
            <a:ext cx="1581912" cy="1581912"/>
          </a:xfrm>
          <a:prstGeom prst="rect">
            <a:avLst/>
          </a:prstGeom>
        </p:spPr>
      </p:pic>
      <p:sp>
        <p:nvSpPr>
          <p:cNvPr id="10" name="TextBox 9"/>
          <p:cNvSpPr txBox="1"/>
          <p:nvPr/>
        </p:nvSpPr>
        <p:spPr>
          <a:xfrm>
            <a:off x="533400" y="5168913"/>
            <a:ext cx="3123731" cy="646331"/>
          </a:xfrm>
          <a:prstGeom prst="rect">
            <a:avLst/>
          </a:prstGeom>
          <a:noFill/>
        </p:spPr>
        <p:txBody>
          <a:bodyPr wrap="none" rtlCol="0">
            <a:spAutoFit/>
          </a:bodyPr>
          <a:lstStyle/>
          <a:p>
            <a:r>
              <a:rPr lang="en-US" b="1"/>
              <a:t>Quelle est l’idée principale?</a:t>
            </a:r>
          </a:p>
          <a:p>
            <a:r>
              <a:rPr lang="en-US" i="1"/>
              <a:t>What is the main idea?</a:t>
            </a:r>
          </a:p>
        </p:txBody>
      </p:sp>
      <p:sp>
        <p:nvSpPr>
          <p:cNvPr id="11" name="TextBox 10"/>
          <p:cNvSpPr txBox="1"/>
          <p:nvPr/>
        </p:nvSpPr>
        <p:spPr>
          <a:xfrm>
            <a:off x="3603160" y="5041760"/>
            <a:ext cx="5453571" cy="1754327"/>
          </a:xfrm>
          <a:prstGeom prst="rect">
            <a:avLst/>
          </a:prstGeom>
          <a:noFill/>
        </p:spPr>
        <p:txBody>
          <a:bodyPr wrap="none" rtlCol="0">
            <a:spAutoFit/>
          </a:bodyPr>
          <a:lstStyle/>
          <a:p>
            <a:pPr marL="342900" indent="-342900">
              <a:buAutoNum type="alphaLcPeriod"/>
            </a:pPr>
            <a:r>
              <a:rPr lang="en-US" b="1"/>
              <a:t>La différence entre les hommes et les femmes</a:t>
            </a:r>
          </a:p>
          <a:p>
            <a:pPr marL="342900" indent="-342900"/>
            <a:r>
              <a:rPr lang="en-US" i="1"/>
              <a:t>	(difference between men and women)</a:t>
            </a:r>
          </a:p>
          <a:p>
            <a:pPr marL="342900" indent="-342900">
              <a:buAutoNum type="alphaLcPeriod" startAt="2"/>
            </a:pPr>
            <a:r>
              <a:rPr lang="en-US" b="1"/>
              <a:t>Une comparaison entre les calories et l’activité</a:t>
            </a:r>
          </a:p>
          <a:p>
            <a:pPr marL="342900" indent="-342900"/>
            <a:r>
              <a:rPr lang="en-US"/>
              <a:t>	</a:t>
            </a:r>
            <a:r>
              <a:rPr lang="en-US" sz="1600" i="1"/>
              <a:t>(A comparaison between calories and activity)</a:t>
            </a:r>
          </a:p>
          <a:p>
            <a:pPr marL="342900" indent="-342900"/>
            <a:r>
              <a:rPr lang="en-US"/>
              <a:t>c.    </a:t>
            </a:r>
            <a:r>
              <a:rPr lang="en-US" b="1"/>
              <a:t>La nourriture qui est de mauvaise santé</a:t>
            </a:r>
          </a:p>
          <a:p>
            <a:pPr marL="342900" indent="-342900"/>
            <a:r>
              <a:rPr lang="en-US"/>
              <a:t>       </a:t>
            </a:r>
            <a:r>
              <a:rPr lang="en-US" sz="1600" i="1"/>
              <a:t>(food that is unhealthy)</a:t>
            </a:r>
          </a:p>
        </p:txBody>
      </p:sp>
      <p:sp>
        <p:nvSpPr>
          <p:cNvPr id="3" name="Slide Number Placeholder 2"/>
          <p:cNvSpPr>
            <a:spLocks noGrp="1"/>
          </p:cNvSpPr>
          <p:nvPr>
            <p:ph type="sldNum" sz="quarter" idx="12"/>
          </p:nvPr>
        </p:nvSpPr>
        <p:spPr/>
        <p:txBody>
          <a:bodyPr/>
          <a:lstStyle/>
          <a:p>
            <a:fld id="{74C2F60E-34D8-DD42-93FD-7BD7AE432328}" type="slidenum">
              <a:rPr lang="en-US"/>
              <a:pPr/>
              <a:t>76</a:t>
            </a:fld>
            <a:endParaRPr lang="en-US"/>
          </a:p>
        </p:txBody>
      </p:sp>
    </p:spTree>
    <p:extLst>
      <p:ext uri="{BB962C8B-B14F-4D97-AF65-F5344CB8AC3E}">
        <p14:creationId xmlns:p14="http://schemas.microsoft.com/office/powerpoint/2010/main" val="82348291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817418" y="253049"/>
            <a:ext cx="7697932" cy="953451"/>
          </a:xfrm>
          <a:solidFill>
            <a:schemeClr val="accent1"/>
          </a:solidFill>
        </p:spPr>
        <p:txBody>
          <a:bodyPr>
            <a:normAutofit/>
          </a:bodyPr>
          <a:lstStyle/>
          <a:p>
            <a:r>
              <a:rPr lang="en-US" sz="4000">
                <a:solidFill>
                  <a:schemeClr val="tx1"/>
                </a:solidFill>
              </a:rPr>
              <a:t>Interpretive – Before/During/After</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graphicFrame>
        <p:nvGraphicFramePr>
          <p:cNvPr id="10" name="Table 9"/>
          <p:cNvGraphicFramePr>
            <a:graphicFrameLocks noGrp="1"/>
          </p:cNvGraphicFramePr>
          <p:nvPr>
            <p:extLst/>
          </p:nvPr>
        </p:nvGraphicFramePr>
        <p:xfrm>
          <a:off x="1787452" y="1571625"/>
          <a:ext cx="5757864" cy="4784726"/>
        </p:xfrm>
        <a:graphic>
          <a:graphicData uri="http://schemas.openxmlformats.org/drawingml/2006/table">
            <a:tbl>
              <a:tblPr firstRow="1" bandRow="1">
                <a:tableStyleId>{69CF1AB2-1976-4502-BF36-3FF5EA218861}</a:tableStyleId>
              </a:tblPr>
              <a:tblGrid>
                <a:gridCol w="1871663"/>
                <a:gridCol w="3886201"/>
              </a:tblGrid>
              <a:tr h="1736502">
                <a:tc>
                  <a:txBody>
                    <a:bodyPr/>
                    <a:lstStyle/>
                    <a:p>
                      <a:endParaRPr lang="en-US"/>
                    </a:p>
                  </a:txBody>
                  <a:tcPr/>
                </a:tc>
                <a:tc>
                  <a:txBody>
                    <a:bodyPr/>
                    <a:lstStyle/>
                    <a:p>
                      <a:pPr marL="68580" lvl="1" indent="182563">
                        <a:buFont typeface="Arial" pitchFamily="-112" charset="0"/>
                        <a:buChar char="•"/>
                      </a:pPr>
                      <a:r>
                        <a:rPr lang="en-US" sz="2000" b="0"/>
                        <a:t>Discussion </a:t>
                      </a:r>
                    </a:p>
                    <a:p>
                      <a:pPr marL="68580" lvl="1" indent="182563">
                        <a:buFont typeface="Arial" pitchFamily="-112" charset="0"/>
                        <a:buChar char="•"/>
                      </a:pPr>
                      <a:r>
                        <a:rPr lang="en-US" sz="2000" b="0"/>
                        <a:t>Prediction</a:t>
                      </a:r>
                    </a:p>
                    <a:p>
                      <a:pPr marL="68580" lvl="1" indent="182563">
                        <a:buFont typeface="Arial" pitchFamily="-112" charset="0"/>
                        <a:buChar char="•"/>
                      </a:pPr>
                      <a:r>
                        <a:rPr lang="en-US" sz="2000" b="0"/>
                        <a:t>Questioning</a:t>
                      </a:r>
                    </a:p>
                    <a:p>
                      <a:pPr marL="68580" lvl="1" indent="182563">
                        <a:buFont typeface="Arial" pitchFamily="-112" charset="0"/>
                        <a:buChar char="•"/>
                      </a:pPr>
                      <a:r>
                        <a:rPr lang="en-US" sz="2000" b="0"/>
                        <a:t>Brainstorming</a:t>
                      </a:r>
                    </a:p>
                    <a:p>
                      <a:pPr marL="68580" lvl="1" indent="182563">
                        <a:buFont typeface="Arial" pitchFamily="-112" charset="0"/>
                        <a:buChar char="•"/>
                      </a:pPr>
                      <a:r>
                        <a:rPr lang="en-US" sz="2000" b="0"/>
                        <a:t>Setting purpose</a:t>
                      </a:r>
                      <a:endParaRPr lang="en-US" sz="2000" b="0">
                        <a:solidFill>
                          <a:srgbClr val="000000"/>
                        </a:solidFill>
                      </a:endParaRPr>
                    </a:p>
                  </a:txBody>
                  <a:tcPr anchor="ctr"/>
                </a:tc>
              </a:tr>
              <a:tr h="1445873">
                <a:tc>
                  <a:txBody>
                    <a:bodyPr/>
                    <a:lstStyle/>
                    <a:p>
                      <a:endParaRPr lang="en-US"/>
                    </a:p>
                  </a:txBody>
                  <a:tcPr/>
                </a:tc>
                <a:tc>
                  <a:txBody>
                    <a:bodyPr/>
                    <a:lstStyle/>
                    <a:p>
                      <a:pPr marL="68580" lvl="1" indent="182563">
                        <a:buFont typeface="Arial" pitchFamily="-112" charset="0"/>
                        <a:buChar char="•"/>
                      </a:pPr>
                      <a:r>
                        <a:rPr lang="en-US" sz="2000"/>
                        <a:t>Guided</a:t>
                      </a:r>
                    </a:p>
                    <a:p>
                      <a:pPr marL="68580" lvl="1" indent="182563">
                        <a:buFont typeface="Arial" pitchFamily="-112" charset="0"/>
                        <a:buChar char="•"/>
                      </a:pPr>
                      <a:r>
                        <a:rPr lang="en-US" sz="2000"/>
                        <a:t>Active </a:t>
                      </a:r>
                    </a:p>
                    <a:p>
                      <a:pPr marL="68580" lvl="1" indent="182563">
                        <a:buFont typeface="Arial" pitchFamily="-112" charset="0"/>
                        <a:buChar char="•"/>
                      </a:pPr>
                      <a:r>
                        <a:rPr lang="en-US" sz="2000"/>
                        <a:t>Silent </a:t>
                      </a:r>
                    </a:p>
                    <a:p>
                      <a:pPr marL="68580" lvl="1" indent="182563">
                        <a:buFont typeface="Arial" pitchFamily="-112" charset="0"/>
                        <a:buChar char="•"/>
                      </a:pPr>
                      <a:r>
                        <a:rPr lang="en-US" sz="2000"/>
                        <a:t>Individual</a:t>
                      </a:r>
                    </a:p>
                  </a:txBody>
                  <a:tcPr anchor="ctr"/>
                </a:tc>
              </a:tr>
              <a:tr h="1602351">
                <a:tc>
                  <a:txBody>
                    <a:bodyPr/>
                    <a:lstStyle/>
                    <a:p>
                      <a:endParaRPr lang="en-US"/>
                    </a:p>
                  </a:txBody>
                  <a:tcPr/>
                </a:tc>
                <a:tc>
                  <a:txBody>
                    <a:bodyPr/>
                    <a:lstStyle/>
                    <a:p>
                      <a:pPr marL="68580" lvl="1" indent="182563">
                        <a:buFont typeface="Arial" pitchFamily="-112" charset="0"/>
                        <a:buChar char="•"/>
                      </a:pPr>
                      <a:r>
                        <a:rPr lang="en-US" sz="2000"/>
                        <a:t>Clarify</a:t>
                      </a:r>
                    </a:p>
                    <a:p>
                      <a:pPr marL="68580" lvl="1" indent="182563">
                        <a:buFont typeface="Arial" pitchFamily="-112" charset="0"/>
                        <a:buChar char="•"/>
                      </a:pPr>
                      <a:r>
                        <a:rPr lang="en-US" sz="2000"/>
                        <a:t>Reinforce</a:t>
                      </a:r>
                    </a:p>
                    <a:p>
                      <a:pPr marL="68580" lvl="1" indent="182563">
                        <a:buFont typeface="Arial" pitchFamily="-112" charset="0"/>
                        <a:buChar char="•"/>
                      </a:pPr>
                      <a:r>
                        <a:rPr lang="en-US" sz="2000"/>
                        <a:t>Extend knowledge</a:t>
                      </a:r>
                    </a:p>
                  </a:txBody>
                  <a:tcPr anchor="ctr"/>
                </a:tc>
              </a:tr>
            </a:tbl>
          </a:graphicData>
        </a:graphic>
      </p:graphicFrame>
      <p:pic>
        <p:nvPicPr>
          <p:cNvPr id="5" name="Picture 3"/>
          <p:cNvPicPr>
            <a:picLocks noChangeAspect="1" noChangeArrowheads="1"/>
          </p:cNvPicPr>
          <p:nvPr/>
        </p:nvPicPr>
        <p:blipFill>
          <a:blip r:embed="rId2"/>
          <a:srcRect/>
          <a:stretch>
            <a:fillRect/>
          </a:stretch>
        </p:blipFill>
        <p:spPr bwMode="auto">
          <a:xfrm>
            <a:off x="2103587" y="1875315"/>
            <a:ext cx="1244680" cy="1188720"/>
          </a:xfrm>
          <a:prstGeom prst="rect">
            <a:avLst/>
          </a:prstGeom>
          <a:noFill/>
          <a:ln w="9525">
            <a:noFill/>
            <a:miter lim="800000"/>
            <a:headEnd/>
            <a:tailEnd/>
          </a:ln>
        </p:spPr>
      </p:pic>
      <p:pic>
        <p:nvPicPr>
          <p:cNvPr id="7" name="Picture 3"/>
          <p:cNvPicPr>
            <a:picLocks noChangeAspect="1" noChangeArrowheads="1"/>
          </p:cNvPicPr>
          <p:nvPr/>
        </p:nvPicPr>
        <p:blipFill>
          <a:blip r:embed="rId3"/>
          <a:srcRect/>
          <a:stretch>
            <a:fillRect/>
          </a:stretch>
        </p:blipFill>
        <p:spPr bwMode="auto">
          <a:xfrm>
            <a:off x="2230078" y="3429160"/>
            <a:ext cx="991699" cy="1188720"/>
          </a:xfrm>
          <a:prstGeom prst="rect">
            <a:avLst/>
          </a:prstGeom>
          <a:noFill/>
          <a:ln w="9525">
            <a:noFill/>
            <a:miter lim="800000"/>
            <a:headEnd/>
            <a:tailEnd/>
          </a:ln>
        </p:spPr>
      </p:pic>
      <p:pic>
        <p:nvPicPr>
          <p:cNvPr id="9" name="Picture 3" descr="puzzle"/>
          <p:cNvPicPr>
            <a:picLocks noChangeAspect="1" noChangeArrowheads="1"/>
          </p:cNvPicPr>
          <p:nvPr/>
        </p:nvPicPr>
        <p:blipFill>
          <a:blip r:embed="rId4"/>
          <a:srcRect/>
          <a:stretch>
            <a:fillRect/>
          </a:stretch>
        </p:blipFill>
        <p:spPr bwMode="auto">
          <a:xfrm>
            <a:off x="2131567" y="4983005"/>
            <a:ext cx="1188720" cy="1188720"/>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74C2F60E-34D8-DD42-93FD-7BD7AE432328}" type="slidenum">
              <a:rPr lang="en-US"/>
              <a:pPr/>
              <a:t>77</a:t>
            </a:fld>
            <a:endParaRPr lang="en-US"/>
          </a:p>
        </p:txBody>
      </p:sp>
    </p:spTree>
    <p:extLst>
      <p:ext uri="{BB962C8B-B14F-4D97-AF65-F5344CB8AC3E}">
        <p14:creationId xmlns:p14="http://schemas.microsoft.com/office/powerpoint/2010/main" val="61356167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Laura Terrill</a:t>
            </a:r>
          </a:p>
        </p:txBody>
      </p:sp>
      <p:sp>
        <p:nvSpPr>
          <p:cNvPr id="5" name="Slide Number Placeholder 4"/>
          <p:cNvSpPr>
            <a:spLocks noGrp="1"/>
          </p:cNvSpPr>
          <p:nvPr>
            <p:ph type="sldNum" sz="quarter" idx="12"/>
          </p:nvPr>
        </p:nvSpPr>
        <p:spPr/>
        <p:txBody>
          <a:bodyPr/>
          <a:lstStyle/>
          <a:p>
            <a:fld id="{6D22F896-40B5-4ADD-8801-0D06FADFA095}" type="slidenum">
              <a:rPr lang="en-US" dirty="0"/>
              <a:t>78</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0"/>
            <a:ext cx="6681247" cy="6858000"/>
          </a:xfrm>
          <a:prstGeom prst="rect">
            <a:avLst/>
          </a:prstGeom>
        </p:spPr>
      </p:pic>
    </p:spTree>
    <p:extLst>
      <p:ext uri="{BB962C8B-B14F-4D97-AF65-F5344CB8AC3E}">
        <p14:creationId xmlns:p14="http://schemas.microsoft.com/office/powerpoint/2010/main" val="122718985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76393" y="-138699"/>
            <a:ext cx="6816372" cy="6996699"/>
          </a:xfrm>
        </p:spPr>
      </p:pic>
      <p:grpSp>
        <p:nvGrpSpPr>
          <p:cNvPr id="10" name="Group 9"/>
          <p:cNvGrpSpPr/>
          <p:nvPr/>
        </p:nvGrpSpPr>
        <p:grpSpPr>
          <a:xfrm>
            <a:off x="1065544" y="546868"/>
            <a:ext cx="6727626" cy="6060935"/>
            <a:chOff x="1065544" y="546868"/>
            <a:chExt cx="6727626" cy="6060935"/>
          </a:xfrm>
        </p:grpSpPr>
        <p:sp>
          <p:nvSpPr>
            <p:cNvPr id="5" name="Oval 4"/>
            <p:cNvSpPr/>
            <p:nvPr/>
          </p:nvSpPr>
          <p:spPr>
            <a:xfrm rot="21307703">
              <a:off x="5617081" y="1648772"/>
              <a:ext cx="2176089" cy="4959031"/>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Oval 5"/>
            <p:cNvSpPr/>
            <p:nvPr/>
          </p:nvSpPr>
          <p:spPr>
            <a:xfrm>
              <a:off x="5262688" y="1228386"/>
              <a:ext cx="960894" cy="898902"/>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 name="Oval 6"/>
            <p:cNvSpPr/>
            <p:nvPr/>
          </p:nvSpPr>
          <p:spPr>
            <a:xfrm rot="490228">
              <a:off x="1065544" y="1474230"/>
              <a:ext cx="1937289" cy="486646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Oval 7"/>
            <p:cNvSpPr/>
            <p:nvPr/>
          </p:nvSpPr>
          <p:spPr>
            <a:xfrm rot="1341012">
              <a:off x="1390430" y="546868"/>
              <a:ext cx="2295471" cy="136303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9" name="Oval 8"/>
            <p:cNvSpPr/>
            <p:nvPr/>
          </p:nvSpPr>
          <p:spPr>
            <a:xfrm>
              <a:off x="1195680" y="1247904"/>
              <a:ext cx="960894" cy="898902"/>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2" name="Footer Placeholder 1"/>
          <p:cNvSpPr>
            <a:spLocks noGrp="1"/>
          </p:cNvSpPr>
          <p:nvPr>
            <p:ph type="ftr" sz="quarter" idx="11"/>
          </p:nvPr>
        </p:nvSpPr>
        <p:spPr/>
        <p:txBody>
          <a:bodyPr/>
          <a:lstStyle/>
          <a:p>
            <a:r>
              <a:rPr lang="en-US" dirty="0"/>
              <a:t>Laura Terrill</a:t>
            </a:r>
          </a:p>
        </p:txBody>
      </p:sp>
      <p:sp>
        <p:nvSpPr>
          <p:cNvPr id="3" name="Slide Number Placeholder 2"/>
          <p:cNvSpPr>
            <a:spLocks noGrp="1"/>
          </p:cNvSpPr>
          <p:nvPr>
            <p:ph type="sldNum" sz="quarter" idx="12"/>
          </p:nvPr>
        </p:nvSpPr>
        <p:spPr/>
        <p:txBody>
          <a:bodyPr/>
          <a:lstStyle/>
          <a:p>
            <a:fld id="{6D22F896-40B5-4ADD-8801-0D06FADFA095}" type="slidenum">
              <a:rPr lang="en-US" dirty="0"/>
              <a:t>79</a:t>
            </a:fld>
            <a:endParaRPr lang="en-US" dirty="0"/>
          </a:p>
        </p:txBody>
      </p:sp>
    </p:spTree>
    <p:extLst>
      <p:ext uri="{BB962C8B-B14F-4D97-AF65-F5344CB8AC3E}">
        <p14:creationId xmlns:p14="http://schemas.microsoft.com/office/powerpoint/2010/main" val="9470144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Laura Terrill</a:t>
            </a:r>
          </a:p>
        </p:txBody>
      </p:sp>
      <p:sp>
        <p:nvSpPr>
          <p:cNvPr id="3" name="Slide Number Placeholder 2"/>
          <p:cNvSpPr>
            <a:spLocks noGrp="1"/>
          </p:cNvSpPr>
          <p:nvPr>
            <p:ph type="sldNum" sz="quarter" idx="12"/>
          </p:nvPr>
        </p:nvSpPr>
        <p:spPr/>
        <p:txBody>
          <a:bodyPr/>
          <a:lstStyle/>
          <a:p>
            <a:fld id="{D57F1E4F-1CFF-5643-939E-02111984F565}" type="slidenum">
              <a:rPr lang="en-US" smtClean="0"/>
              <a:t>8</a:t>
            </a:fld>
            <a:endParaRPr lang="en-US" dirty="0"/>
          </a:p>
        </p:txBody>
      </p:sp>
      <p:pic>
        <p:nvPicPr>
          <p:cNvPr id="4" name="Picture 3"/>
          <p:cNvPicPr>
            <a:picLocks noChangeAspect="1"/>
          </p:cNvPicPr>
          <p:nvPr/>
        </p:nvPicPr>
        <p:blipFill>
          <a:blip r:embed="rId3"/>
          <a:stretch>
            <a:fillRect/>
          </a:stretch>
        </p:blipFill>
        <p:spPr>
          <a:xfrm>
            <a:off x="1954104" y="517489"/>
            <a:ext cx="4784088" cy="2310581"/>
          </a:xfrm>
          <a:prstGeom prst="rect">
            <a:avLst/>
          </a:prstGeom>
        </p:spPr>
      </p:pic>
      <p:grpSp>
        <p:nvGrpSpPr>
          <p:cNvPr id="7" name="Group 6"/>
          <p:cNvGrpSpPr/>
          <p:nvPr/>
        </p:nvGrpSpPr>
        <p:grpSpPr>
          <a:xfrm>
            <a:off x="395749" y="3285613"/>
            <a:ext cx="8303920" cy="2781300"/>
            <a:chOff x="395749" y="3285613"/>
            <a:chExt cx="8303920" cy="278130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749" y="3285613"/>
              <a:ext cx="3810000" cy="278130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46431" y="3285613"/>
              <a:ext cx="4153238" cy="2755795"/>
            </a:xfrm>
            <a:prstGeom prst="rect">
              <a:avLst/>
            </a:prstGeom>
          </p:spPr>
        </p:pic>
      </p:grpSp>
    </p:spTree>
    <p:extLst>
      <p:ext uri="{BB962C8B-B14F-4D97-AF65-F5344CB8AC3E}">
        <p14:creationId xmlns:p14="http://schemas.microsoft.com/office/powerpoint/2010/main" val="1787969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2650" y="590551"/>
            <a:ext cx="5727700" cy="5765800"/>
          </a:xfrm>
        </p:spPr>
        <p:txBody>
          <a:bodyPr>
            <a:normAutofit fontScale="92500" lnSpcReduction="10000"/>
          </a:bodyPr>
          <a:lstStyle/>
          <a:p>
            <a:r>
              <a:rPr lang="fr-FR"/>
              <a:t>Consulte tous les jours son Facebook</a:t>
            </a:r>
            <a:endParaRPr lang="en-US"/>
          </a:p>
          <a:p>
            <a:r>
              <a:rPr lang="fr-FR"/>
              <a:t>Continu obstinément à parler dans sa propre langue</a:t>
            </a:r>
            <a:endParaRPr lang="en-US"/>
          </a:p>
          <a:p>
            <a:r>
              <a:rPr lang="fr-FR"/>
              <a:t>Conseil de voyage Hakuna Mata !</a:t>
            </a:r>
            <a:endParaRPr lang="en-US"/>
          </a:p>
          <a:p>
            <a:r>
              <a:rPr lang="fr-FR"/>
              <a:t>Se perd intentionellement</a:t>
            </a:r>
            <a:endParaRPr lang="en-US"/>
          </a:p>
          <a:p>
            <a:r>
              <a:rPr lang="fr-FR"/>
              <a:t>Suit constament un guide</a:t>
            </a:r>
            <a:endParaRPr lang="en-US"/>
          </a:p>
          <a:p>
            <a:r>
              <a:rPr lang="fr-FR"/>
              <a:t>Envoie des cartes postales</a:t>
            </a:r>
            <a:endParaRPr lang="en-US"/>
          </a:p>
          <a:p>
            <a:r>
              <a:rPr lang="fr-FR"/>
              <a:t>Commande son café dans la languge locale</a:t>
            </a:r>
            <a:endParaRPr lang="en-US"/>
          </a:p>
          <a:p>
            <a:r>
              <a:rPr lang="fr-FR"/>
              <a:t>9h : Commence à se plaindre dès le petit-déjeuner servi au buffet de l’hôtel</a:t>
            </a:r>
            <a:endParaRPr lang="en-US"/>
          </a:p>
          <a:p>
            <a:r>
              <a:rPr lang="fr-FR"/>
              <a:t>Les hôtels sont à éviter - il dort chez les locaux</a:t>
            </a:r>
            <a:endParaRPr lang="en-US"/>
          </a:p>
          <a:p>
            <a:r>
              <a:rPr lang="fr-FR"/>
              <a:t>Mange chez MacDonalds pour éviter les incidents - (22% ont fait une intoxication)</a:t>
            </a:r>
            <a:endParaRPr lang="en-US"/>
          </a:p>
          <a:p>
            <a:r>
              <a:rPr lang="fr-FR"/>
              <a:t>Leitmotiv : la collection de cuillères à thé</a:t>
            </a:r>
            <a:endParaRPr lang="en-US"/>
          </a:p>
          <a:p>
            <a:r>
              <a:rPr lang="fr-FR"/>
              <a:t>Découvre la cuisine locale (2% ont fait une intoxication alimentaire)</a:t>
            </a:r>
            <a:endParaRPr lang="en-US"/>
          </a:p>
          <a:p>
            <a:endParaRPr lang="en-US"/>
          </a:p>
        </p:txBody>
      </p:sp>
      <p:sp>
        <p:nvSpPr>
          <p:cNvPr id="4" name="Footer Placeholder 3"/>
          <p:cNvSpPr>
            <a:spLocks noGrp="1"/>
          </p:cNvSpPr>
          <p:nvPr>
            <p:ph type="ftr" sz="quarter" idx="11"/>
          </p:nvPr>
        </p:nvSpPr>
        <p:spPr/>
        <p:txBody>
          <a:bodyPr/>
          <a:lstStyle/>
          <a:p>
            <a:r>
              <a:rPr lang="en-US" dirty="0"/>
              <a:t>Laura Terrill</a:t>
            </a:r>
          </a:p>
        </p:txBody>
      </p:sp>
      <p:sp>
        <p:nvSpPr>
          <p:cNvPr id="5" name="Slide Number Placeholder 4"/>
          <p:cNvSpPr>
            <a:spLocks noGrp="1"/>
          </p:cNvSpPr>
          <p:nvPr>
            <p:ph type="sldNum" sz="quarter" idx="12"/>
          </p:nvPr>
        </p:nvSpPr>
        <p:spPr/>
        <p:txBody>
          <a:bodyPr/>
          <a:lstStyle/>
          <a:p>
            <a:fld id="{6D22F896-40B5-4ADD-8801-0D06FADFA095}" type="slidenum">
              <a:rPr lang="en-US" dirty="0"/>
              <a:t>80</a:t>
            </a:fld>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200" y="1104900"/>
            <a:ext cx="3124200" cy="4584700"/>
          </a:xfrm>
          <a:prstGeom prst="rect">
            <a:avLst/>
          </a:prstGeom>
        </p:spPr>
      </p:pic>
    </p:spTree>
    <p:extLst>
      <p:ext uri="{BB962C8B-B14F-4D97-AF65-F5344CB8AC3E}">
        <p14:creationId xmlns:p14="http://schemas.microsoft.com/office/powerpoint/2010/main" val="1470133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062" y="472685"/>
            <a:ext cx="7971825" cy="848286"/>
          </a:xfrm>
          <a:solidFill>
            <a:schemeClr val="accent1"/>
          </a:solidFill>
        </p:spPr>
        <p:txBody>
          <a:bodyPr>
            <a:normAutofit/>
          </a:bodyPr>
          <a:lstStyle/>
          <a:p>
            <a:r>
              <a:rPr lang="en-US" sz="3600">
                <a:solidFill>
                  <a:schemeClr val="tx1"/>
                </a:solidFill>
                <a:latin typeface="Corbel" charset="0"/>
                <a:ea typeface="Corbel" charset="0"/>
                <a:cs typeface="Corbel" charset="0"/>
              </a:rPr>
              <a:t>Explain the </a:t>
            </a:r>
            <a:r>
              <a:rPr lang="en-US" sz="3600" smtClean="0">
                <a:solidFill>
                  <a:schemeClr val="tx1"/>
                </a:solidFill>
                <a:latin typeface="Corbel" charset="0"/>
                <a:ea typeface="Corbel" charset="0"/>
                <a:cs typeface="Corbel" charset="0"/>
              </a:rPr>
              <a:t>images found in the article….</a:t>
            </a:r>
            <a:endParaRPr lang="en-US" sz="3600">
              <a:solidFill>
                <a:schemeClr val="tx1"/>
              </a:solidFill>
              <a:latin typeface="Corbel" charset="0"/>
              <a:ea typeface="Corbel" charset="0"/>
              <a:cs typeface="Corbel" charset="0"/>
            </a:endParaRPr>
          </a:p>
        </p:txBody>
      </p:sp>
      <p:sp>
        <p:nvSpPr>
          <p:cNvPr id="3" name="Footer Placeholder 2"/>
          <p:cNvSpPr>
            <a:spLocks noGrp="1"/>
          </p:cNvSpPr>
          <p:nvPr>
            <p:ph type="ftr" sz="quarter" idx="11"/>
          </p:nvPr>
        </p:nvSpPr>
        <p:spPr/>
        <p:txBody>
          <a:bodyPr/>
          <a:lstStyle/>
          <a:p>
            <a:r>
              <a:rPr lang="en-US"/>
              <a:t>Laura Terrill</a:t>
            </a:r>
          </a:p>
        </p:txBody>
      </p:sp>
      <p:pic>
        <p:nvPicPr>
          <p:cNvPr id="6" name="Picture 5" descr="Dakar_plage_vue_du_ciel-Jessykoffi-CC-BY-SA-3.jpg"/>
          <p:cNvPicPr>
            <a:picLocks noChangeAspect="1"/>
          </p:cNvPicPr>
          <p:nvPr/>
        </p:nvPicPr>
        <p:blipFill>
          <a:blip r:embed="rId2"/>
          <a:stretch>
            <a:fillRect/>
          </a:stretch>
        </p:blipFill>
        <p:spPr>
          <a:xfrm>
            <a:off x="580062" y="1643410"/>
            <a:ext cx="2804160" cy="2103120"/>
          </a:xfrm>
          <a:prstGeom prst="rect">
            <a:avLst/>
          </a:prstGeom>
        </p:spPr>
      </p:pic>
      <p:pic>
        <p:nvPicPr>
          <p:cNvPr id="7" name="Picture 6" descr="abass-UNE.jpg"/>
          <p:cNvPicPr>
            <a:picLocks noChangeAspect="1"/>
          </p:cNvPicPr>
          <p:nvPr/>
        </p:nvPicPr>
        <p:blipFill>
          <a:blip r:embed="rId3"/>
          <a:stretch>
            <a:fillRect/>
          </a:stretch>
        </p:blipFill>
        <p:spPr>
          <a:xfrm>
            <a:off x="2981833" y="4363153"/>
            <a:ext cx="2639334" cy="1828800"/>
          </a:xfrm>
          <a:prstGeom prst="rect">
            <a:avLst/>
          </a:prstGeom>
        </p:spPr>
      </p:pic>
      <p:pic>
        <p:nvPicPr>
          <p:cNvPr id="8" name="Picture 7" descr="Screen Shot 2015-08-07 at 2.09.50 PM.png"/>
          <p:cNvPicPr>
            <a:picLocks noChangeAspect="1"/>
          </p:cNvPicPr>
          <p:nvPr/>
        </p:nvPicPr>
        <p:blipFill>
          <a:blip r:embed="rId4"/>
          <a:stretch>
            <a:fillRect/>
          </a:stretch>
        </p:blipFill>
        <p:spPr>
          <a:xfrm>
            <a:off x="3522722" y="1608138"/>
            <a:ext cx="2402663" cy="2286000"/>
          </a:xfrm>
          <a:prstGeom prst="rect">
            <a:avLst/>
          </a:prstGeom>
        </p:spPr>
      </p:pic>
      <p:pic>
        <p:nvPicPr>
          <p:cNvPr id="9" name="Picture 8" descr="Screen Shot 2015-08-07 at 2.11.10 PM.png"/>
          <p:cNvPicPr>
            <a:picLocks noChangeAspect="1"/>
          </p:cNvPicPr>
          <p:nvPr/>
        </p:nvPicPr>
        <p:blipFill>
          <a:blip r:embed="rId5"/>
          <a:stretch>
            <a:fillRect/>
          </a:stretch>
        </p:blipFill>
        <p:spPr>
          <a:xfrm>
            <a:off x="6202385" y="1608138"/>
            <a:ext cx="2563663" cy="2286000"/>
          </a:xfrm>
          <a:prstGeom prst="rect">
            <a:avLst/>
          </a:prstGeom>
        </p:spPr>
      </p:pic>
      <p:pic>
        <p:nvPicPr>
          <p:cNvPr id="10" name="Picture 9" descr="Screen Shot 2015-08-07 at 2.13.19 PM.png"/>
          <p:cNvPicPr>
            <a:picLocks noChangeAspect="1"/>
          </p:cNvPicPr>
          <p:nvPr/>
        </p:nvPicPr>
        <p:blipFill>
          <a:blip r:embed="rId6"/>
          <a:stretch>
            <a:fillRect/>
          </a:stretch>
        </p:blipFill>
        <p:spPr>
          <a:xfrm>
            <a:off x="728663" y="3893581"/>
            <a:ext cx="2220521" cy="2505456"/>
          </a:xfrm>
          <a:prstGeom prst="rect">
            <a:avLst/>
          </a:prstGeom>
        </p:spPr>
      </p:pic>
      <p:pic>
        <p:nvPicPr>
          <p:cNvPr id="11" name="Picture 10" descr="Unknown.jpeg"/>
          <p:cNvPicPr>
            <a:picLocks noChangeAspect="1"/>
          </p:cNvPicPr>
          <p:nvPr/>
        </p:nvPicPr>
        <p:blipFill>
          <a:blip r:embed="rId7"/>
          <a:stretch>
            <a:fillRect/>
          </a:stretch>
        </p:blipFill>
        <p:spPr>
          <a:xfrm>
            <a:off x="5510598" y="4049537"/>
            <a:ext cx="3467100" cy="2349500"/>
          </a:xfrm>
          <a:prstGeom prst="rect">
            <a:avLst/>
          </a:prstGeom>
        </p:spPr>
      </p:pic>
    </p:spTree>
    <p:extLst>
      <p:ext uri="{BB962C8B-B14F-4D97-AF65-F5344CB8AC3E}">
        <p14:creationId xmlns:p14="http://schemas.microsoft.com/office/powerpoint/2010/main" val="17642668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219" y="391833"/>
            <a:ext cx="8340435" cy="925844"/>
          </a:xfrm>
          <a:solidFill>
            <a:schemeClr val="accent1"/>
          </a:solidFill>
        </p:spPr>
        <p:txBody>
          <a:bodyPr>
            <a:noAutofit/>
          </a:bodyPr>
          <a:lstStyle/>
          <a:p>
            <a:pPr algn="ctr"/>
            <a:r>
              <a:rPr lang="en-US" sz="3200">
                <a:solidFill>
                  <a:schemeClr val="tx1"/>
                </a:solidFill>
                <a:latin typeface="Corbel" charset="0"/>
                <a:ea typeface="Corbel" charset="0"/>
                <a:cs typeface="Corbel" charset="0"/>
              </a:rPr>
              <a:t>Que font-ils cet été ? Abass, 7 ans, Sénégalais</a:t>
            </a:r>
          </a:p>
        </p:txBody>
      </p:sp>
      <p:sp>
        <p:nvSpPr>
          <p:cNvPr id="9" name="Content Placeholder 8"/>
          <p:cNvSpPr>
            <a:spLocks noGrp="1"/>
          </p:cNvSpPr>
          <p:nvPr>
            <p:ph idx="1"/>
          </p:nvPr>
        </p:nvSpPr>
        <p:spPr>
          <a:xfrm>
            <a:off x="1028700" y="1543045"/>
            <a:ext cx="7200900" cy="3581400"/>
          </a:xfrm>
        </p:spPr>
        <p:txBody>
          <a:bodyPr>
            <a:normAutofit lnSpcReduction="10000"/>
          </a:bodyPr>
          <a:lstStyle/>
          <a:p>
            <a:pPr marL="0" indent="0">
              <a:spcBef>
                <a:spcPts val="100"/>
              </a:spcBef>
              <a:buNone/>
            </a:pPr>
            <a:r>
              <a:rPr lang="en-US" sz="2400">
                <a:solidFill>
                  <a:schemeClr val="tx1"/>
                </a:solidFill>
                <a:latin typeface="Corbel" charset="0"/>
                <a:ea typeface="Corbel" charset="0"/>
                <a:cs typeface="Corbel" charset="0"/>
              </a:rPr>
              <a:t>Voici Abass, un Sénégalais de 7 ans qui habite à Dakar, la capitale du Sénégal. Il parle le wolof, la langue la plus courante au Sénégal. Mais il maîtrise aussi très bien le français. Dans son pays, les vacances durent trois mois: la chance</a:t>
            </a:r>
            <a:r>
              <a:rPr lang="en-US" sz="2400" smtClean="0">
                <a:solidFill>
                  <a:schemeClr val="tx1"/>
                </a:solidFill>
                <a:latin typeface="Corbel" charset="0"/>
                <a:ea typeface="Corbel" charset="0"/>
                <a:cs typeface="Corbel" charset="0"/>
              </a:rPr>
              <a:t>!</a:t>
            </a:r>
          </a:p>
          <a:p>
            <a:pPr marL="0" indent="0">
              <a:spcBef>
                <a:spcPts val="100"/>
              </a:spcBef>
              <a:buNone/>
            </a:pPr>
            <a:endParaRPr lang="en-US" sz="2400">
              <a:solidFill>
                <a:schemeClr val="tx1"/>
              </a:solidFill>
              <a:latin typeface="Corbel" charset="0"/>
              <a:ea typeface="Corbel" charset="0"/>
              <a:cs typeface="Corbel" charset="0"/>
            </a:endParaRPr>
          </a:p>
          <a:p>
            <a:pPr marL="0" indent="0">
              <a:spcBef>
                <a:spcPts val="100"/>
              </a:spcBef>
              <a:buNone/>
            </a:pPr>
            <a:r>
              <a:rPr lang="en-US" sz="2400">
                <a:solidFill>
                  <a:schemeClr val="tx1"/>
                </a:solidFill>
                <a:latin typeface="Corbel" charset="0"/>
                <a:ea typeface="Corbel" charset="0"/>
                <a:cs typeface="Corbel" charset="0"/>
              </a:rPr>
              <a:t>Here’s Abass, a Senegalese who is 7 years old who lives in Dakar, capital of Senegal. He speaks Wolof, the most common language in Senegal. But he also speaks French very well. In his country, the holidays last three months: luck!</a:t>
            </a:r>
          </a:p>
          <a:p>
            <a:endParaRPr lang="en-US">
              <a:solidFill>
                <a:schemeClr val="tx1"/>
              </a:solidFill>
              <a:latin typeface="Corbel" charset="0"/>
              <a:ea typeface="Corbel" charset="0"/>
              <a:cs typeface="Corbel" charset="0"/>
            </a:endParaRPr>
          </a:p>
        </p:txBody>
      </p:sp>
      <p:sp>
        <p:nvSpPr>
          <p:cNvPr id="6" name="Footer Placeholder 5"/>
          <p:cNvSpPr>
            <a:spLocks noGrp="1"/>
          </p:cNvSpPr>
          <p:nvPr>
            <p:ph type="ftr" sz="quarter" idx="11"/>
          </p:nvPr>
        </p:nvSpPr>
        <p:spPr/>
        <p:txBody>
          <a:bodyPr/>
          <a:lstStyle/>
          <a:p>
            <a:r>
              <a:rPr lang="en-US"/>
              <a:t>Laura Terrill</a:t>
            </a:r>
          </a:p>
        </p:txBody>
      </p:sp>
      <p:sp>
        <p:nvSpPr>
          <p:cNvPr id="10" name="TextBox 9"/>
          <p:cNvSpPr txBox="1"/>
          <p:nvPr/>
        </p:nvSpPr>
        <p:spPr>
          <a:xfrm>
            <a:off x="2426411" y="6429552"/>
            <a:ext cx="6574774" cy="307777"/>
          </a:xfrm>
          <a:prstGeom prst="rect">
            <a:avLst/>
          </a:prstGeom>
          <a:noFill/>
        </p:spPr>
        <p:txBody>
          <a:bodyPr wrap="none" rtlCol="0">
            <a:spAutoFit/>
          </a:bodyPr>
          <a:lstStyle/>
          <a:p>
            <a:r>
              <a:rPr lang="en-US" sz="1400"/>
              <a:t>http://1jour1actu.com/monde/que-font-ils-cet-ete-abass-7-ans-senegalais-65837/ </a:t>
            </a:r>
          </a:p>
        </p:txBody>
      </p:sp>
      <p:pic>
        <p:nvPicPr>
          <p:cNvPr id="11" name="Picture 10" descr="Screen Shot 2015-08-07 at 2.13.37 PM.png"/>
          <p:cNvPicPr>
            <a:picLocks noChangeAspect="1"/>
          </p:cNvPicPr>
          <p:nvPr/>
        </p:nvPicPr>
        <p:blipFill>
          <a:blip r:embed="rId2"/>
          <a:stretch>
            <a:fillRect/>
          </a:stretch>
        </p:blipFill>
        <p:spPr>
          <a:xfrm>
            <a:off x="0" y="5077889"/>
            <a:ext cx="9144000" cy="1403952"/>
          </a:xfrm>
          <a:prstGeom prst="rect">
            <a:avLst/>
          </a:prstGeom>
        </p:spPr>
      </p:pic>
    </p:spTree>
    <p:extLst>
      <p:ext uri="{BB962C8B-B14F-4D97-AF65-F5344CB8AC3E}">
        <p14:creationId xmlns:p14="http://schemas.microsoft.com/office/powerpoint/2010/main" val="167584512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961869"/>
          </a:xfrm>
          <a:solidFill>
            <a:schemeClr val="accent1"/>
          </a:solidFill>
        </p:spPr>
        <p:txBody>
          <a:bodyPr>
            <a:normAutofit/>
          </a:bodyPr>
          <a:lstStyle/>
          <a:p>
            <a:r>
              <a:rPr lang="en-US" sz="3600" b="1">
                <a:solidFill>
                  <a:schemeClr val="tx1"/>
                </a:solidFill>
              </a:rPr>
              <a:t>LO QUE APRENDEN LOS NIÑOS</a:t>
            </a:r>
            <a:endParaRPr lang="en-US" sz="3600">
              <a:solidFill>
                <a:schemeClr val="tx1"/>
              </a:solidFill>
            </a:endParaRPr>
          </a:p>
        </p:txBody>
      </p:sp>
      <p:sp>
        <p:nvSpPr>
          <p:cNvPr id="3" name="Content Placeholder 2"/>
          <p:cNvSpPr>
            <a:spLocks noGrp="1"/>
          </p:cNvSpPr>
          <p:nvPr>
            <p:ph idx="1"/>
          </p:nvPr>
        </p:nvSpPr>
        <p:spPr>
          <a:xfrm>
            <a:off x="628650" y="1661336"/>
            <a:ext cx="7675350" cy="4351338"/>
          </a:xfrm>
        </p:spPr>
        <p:txBody>
          <a:bodyPr>
            <a:normAutofit lnSpcReduction="10000"/>
          </a:bodyPr>
          <a:lstStyle/>
          <a:p>
            <a:pPr marL="0" indent="0">
              <a:buNone/>
            </a:pPr>
            <a:r>
              <a:rPr lang="en-US"/>
              <a:t>Los niños japoneses comienzan el primer curso de enseñanza primaria en el mes de abril, una vez cumplidos los seis años. En una clase típica de enseñanza primaria hay alrededor de 30 a 40 alumnos. Entre las asignaturas que estudian se encuentran el japonés, la aritmética, las ciencias, los estudios sociales, la música, la artesanía, la educación física y la economía familiar (para aprender técnicas sencillas de cocina y costura). El número de escuelas de enseñanza primaria en las que se imparten clases de inglés es cada vez mayor. La tecnología de la información se utiliza cada vez más para mejorar la enseñanza y la mayor parte de las escuelas disponen de acceso a Internet.</a:t>
            </a:r>
          </a:p>
        </p:txBody>
      </p:sp>
      <p:sp>
        <p:nvSpPr>
          <p:cNvPr id="6" name="TextBox 5"/>
          <p:cNvSpPr txBox="1"/>
          <p:nvPr/>
        </p:nvSpPr>
        <p:spPr>
          <a:xfrm>
            <a:off x="1957387" y="6127233"/>
            <a:ext cx="6750566" cy="369332"/>
          </a:xfrm>
          <a:prstGeom prst="rect">
            <a:avLst/>
          </a:prstGeom>
          <a:noFill/>
        </p:spPr>
        <p:txBody>
          <a:bodyPr wrap="none" rtlCol="0">
            <a:spAutoFit/>
          </a:bodyPr>
          <a:lstStyle/>
          <a:p>
            <a:r>
              <a:rPr lang="en-US"/>
              <a:t>http://web-japan.org/kidsweb/explore/spanish/spain/es_schools.html</a:t>
            </a:r>
          </a:p>
        </p:txBody>
      </p:sp>
      <p:sp>
        <p:nvSpPr>
          <p:cNvPr id="7" name="Slide Number Placeholder 6"/>
          <p:cNvSpPr>
            <a:spLocks noGrp="1"/>
          </p:cNvSpPr>
          <p:nvPr>
            <p:ph type="sldNum" sz="quarter" idx="12"/>
          </p:nvPr>
        </p:nvSpPr>
        <p:spPr/>
        <p:txBody>
          <a:bodyPr/>
          <a:lstStyle/>
          <a:p>
            <a:fld id="{74C2F60E-34D8-DD42-93FD-7BD7AE432328}" type="slidenum">
              <a:rPr lang="en-US"/>
              <a:pPr/>
              <a:t>83</a:t>
            </a:fld>
            <a:endParaRPr lang="en-US" dirty="0"/>
          </a:p>
        </p:txBody>
      </p:sp>
    </p:spTree>
    <p:extLst>
      <p:ext uri="{BB962C8B-B14F-4D97-AF65-F5344CB8AC3E}">
        <p14:creationId xmlns:p14="http://schemas.microsoft.com/office/powerpoint/2010/main" val="24715161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94474" y="301236"/>
            <a:ext cx="8258872" cy="672501"/>
          </a:xfrm>
          <a:solidFill>
            <a:schemeClr val="accent1"/>
          </a:solidFill>
        </p:spPr>
        <p:txBody>
          <a:bodyPr>
            <a:normAutofit fontScale="90000"/>
          </a:bodyPr>
          <a:lstStyle/>
          <a:p>
            <a:r>
              <a:rPr lang="en-US">
                <a:solidFill>
                  <a:schemeClr val="tx1"/>
                </a:solidFill>
              </a:rPr>
              <a:t>Key words – find and explain</a:t>
            </a:r>
            <a:endParaRPr lang="en-US" sz="2200">
              <a:solidFill>
                <a:schemeClr val="tx1"/>
              </a:solidFill>
            </a:endParaRPr>
          </a:p>
        </p:txBody>
      </p:sp>
      <p:sp>
        <p:nvSpPr>
          <p:cNvPr id="8" name="Content Placeholder 7"/>
          <p:cNvSpPr>
            <a:spLocks noGrp="1"/>
          </p:cNvSpPr>
          <p:nvPr>
            <p:ph idx="1"/>
          </p:nvPr>
        </p:nvSpPr>
        <p:spPr>
          <a:xfrm>
            <a:off x="516615" y="2046290"/>
            <a:ext cx="7675350" cy="4351338"/>
          </a:xfrm>
        </p:spPr>
        <p:txBody>
          <a:bodyPr>
            <a:normAutofit/>
          </a:bodyPr>
          <a:lstStyle/>
          <a:p>
            <a:pPr marL="514350" indent="-514350">
              <a:buFont typeface="+mj-lt"/>
              <a:buAutoNum type="arabicPeriod"/>
            </a:pPr>
            <a:r>
              <a:rPr lang="en-US" sz="3200"/>
              <a:t>Abril</a:t>
            </a:r>
          </a:p>
          <a:p>
            <a:pPr marL="514350" indent="-514350">
              <a:buFont typeface="+mj-lt"/>
              <a:buAutoNum type="arabicPeriod"/>
            </a:pPr>
            <a:r>
              <a:rPr lang="en-US" sz="3200"/>
              <a:t>30 a 40 alumnos</a:t>
            </a:r>
          </a:p>
          <a:p>
            <a:pPr marL="514350" indent="-514350">
              <a:buFont typeface="+mj-lt"/>
              <a:buAutoNum type="arabicPeriod"/>
            </a:pPr>
            <a:r>
              <a:rPr lang="en-US" sz="3200"/>
              <a:t>Seis años</a:t>
            </a:r>
          </a:p>
          <a:p>
            <a:pPr marL="514350" indent="-514350">
              <a:buFont typeface="+mj-lt"/>
              <a:buAutoNum type="arabicPeriod"/>
            </a:pPr>
            <a:r>
              <a:rPr lang="en-US" sz="3200"/>
              <a:t>Asignaturas</a:t>
            </a:r>
          </a:p>
          <a:p>
            <a:pPr marL="514350" indent="-514350">
              <a:buFont typeface="+mj-lt"/>
              <a:buAutoNum type="arabicPeriod"/>
            </a:pPr>
            <a:r>
              <a:rPr lang="en-US" sz="3200"/>
              <a:t>Cocina</a:t>
            </a:r>
          </a:p>
          <a:p>
            <a:pPr marL="514350" indent="-514350">
              <a:buFont typeface="+mj-lt"/>
              <a:buAutoNum type="arabicPeriod"/>
            </a:pPr>
            <a:r>
              <a:rPr lang="en-US" sz="3200"/>
              <a:t>Se imparten clases de ingles</a:t>
            </a:r>
          </a:p>
          <a:p>
            <a:pPr marL="514350" indent="-514350">
              <a:buFont typeface="+mj-lt"/>
              <a:buAutoNum type="arabicPeriod"/>
            </a:pPr>
            <a:r>
              <a:rPr lang="en-US" sz="3200"/>
              <a:t>Acceso a Internet</a:t>
            </a:r>
          </a:p>
        </p:txBody>
      </p:sp>
      <p:sp>
        <p:nvSpPr>
          <p:cNvPr id="9" name="TextBox 8"/>
          <p:cNvSpPr txBox="1"/>
          <p:nvPr/>
        </p:nvSpPr>
        <p:spPr>
          <a:xfrm>
            <a:off x="1271588" y="5804992"/>
            <a:ext cx="7036478" cy="461665"/>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sz="2400"/>
              <a:t>Remember: Everything is done in the target language.</a:t>
            </a:r>
          </a:p>
        </p:txBody>
      </p:sp>
      <p:sp>
        <p:nvSpPr>
          <p:cNvPr id="2" name="TextBox 1"/>
          <p:cNvSpPr txBox="1"/>
          <p:nvPr/>
        </p:nvSpPr>
        <p:spPr>
          <a:xfrm>
            <a:off x="2797815" y="2046290"/>
            <a:ext cx="5112327" cy="646331"/>
          </a:xfrm>
          <a:prstGeom prst="rect">
            <a:avLst/>
          </a:prstGeom>
          <a:noFill/>
        </p:spPr>
        <p:txBody>
          <a:bodyPr wrap="square" rtlCol="0">
            <a:spAutoFit/>
          </a:bodyPr>
          <a:lstStyle/>
          <a:p>
            <a:r>
              <a:rPr lang="en-US">
                <a:solidFill>
                  <a:schemeClr val="accent6"/>
                </a:solidFill>
              </a:rPr>
              <a:t>Student might write: </a:t>
            </a:r>
            <a:r>
              <a:rPr lang="en-US"/>
              <a:t>el mes cuando les estudiantes comienzan la escuela</a:t>
            </a:r>
          </a:p>
        </p:txBody>
      </p:sp>
      <p:sp>
        <p:nvSpPr>
          <p:cNvPr id="10" name="Title 6"/>
          <p:cNvSpPr txBox="1">
            <a:spLocks/>
          </p:cNvSpPr>
          <p:nvPr/>
        </p:nvSpPr>
        <p:spPr>
          <a:xfrm>
            <a:off x="394474" y="1063431"/>
            <a:ext cx="8258872" cy="1057407"/>
          </a:xfrm>
          <a:prstGeom prst="rect">
            <a:avLst/>
          </a:prstGeom>
        </p:spPr>
        <p:txBody>
          <a:bodyPr vert="horz" lIns="91440" tIns="45720" rIns="91440" bIns="45720" rtlCol="0" anchor="ctr">
            <a:normAutofit fontScale="90000"/>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sz="2200"/>
              <a:t>Show 1 word at a time. Have students read silently and write an explanation in target language based on what article says. Then show next word. Select words that are important/key in the text that you feel students can explain. </a:t>
            </a:r>
          </a:p>
        </p:txBody>
      </p:sp>
      <p:sp>
        <p:nvSpPr>
          <p:cNvPr id="3" name="Slide Number Placeholder 2"/>
          <p:cNvSpPr>
            <a:spLocks noGrp="1"/>
          </p:cNvSpPr>
          <p:nvPr>
            <p:ph type="sldNum" sz="quarter" idx="12"/>
          </p:nvPr>
        </p:nvSpPr>
        <p:spPr/>
        <p:txBody>
          <a:bodyPr/>
          <a:lstStyle/>
          <a:p>
            <a:fld id="{74C2F60E-34D8-DD42-93FD-7BD7AE432328}" type="slidenum">
              <a:rPr lang="en-US"/>
              <a:pPr/>
              <a:t>84</a:t>
            </a:fld>
            <a:endParaRPr lang="en-US" dirty="0"/>
          </a:p>
        </p:txBody>
      </p:sp>
    </p:spTree>
    <p:extLst>
      <p:ext uri="{BB962C8B-B14F-4D97-AF65-F5344CB8AC3E}">
        <p14:creationId xmlns:p14="http://schemas.microsoft.com/office/powerpoint/2010/main" val="643786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a:t>VIDA ESCOLAR</a:t>
            </a:r>
            <a:endParaRPr lang="en-US" sz="3600">
              <a:solidFill>
                <a:schemeClr val="accent4">
                  <a:lumMod val="20000"/>
                  <a:lumOff val="80000"/>
                </a:schemeClr>
              </a:solidFill>
            </a:endParaRPr>
          </a:p>
        </p:txBody>
      </p:sp>
      <p:sp>
        <p:nvSpPr>
          <p:cNvPr id="3" name="Content Placeholder 2"/>
          <p:cNvSpPr>
            <a:spLocks noGrp="1"/>
          </p:cNvSpPr>
          <p:nvPr>
            <p:ph idx="1"/>
          </p:nvPr>
        </p:nvSpPr>
        <p:spPr/>
        <p:txBody>
          <a:bodyPr>
            <a:normAutofit lnSpcReduction="10000"/>
          </a:bodyPr>
          <a:lstStyle/>
          <a:p>
            <a:pPr marL="0" indent="0">
              <a:buNone/>
            </a:pPr>
            <a:r>
              <a:rPr lang="en-US"/>
              <a:t>En las escuelas elementales, las clases se dividen en pequeños grupos para realizar diversas actividades. Por ejemplo, como parte de su educación, todos los días estos grupos de alumnos limpian las clases, los vestíbulos y los patios de su escuela. En muchas escuelas de enseñanza primaria, los alumnos comen juntos en sus clases disfrutando de la comida que prepara la propia escuela o un servicio local de comidas para escolares. Estos grupos de alumnos sirven la comida por turnos a sus compañeros de clase. En las comidas escolares se sirve una rica variedad de alimentos saludables y nutritivos, por consiguiente los alumnos desean siempre con especial interés que llegue la hora de la comida.</a:t>
            </a:r>
          </a:p>
        </p:txBody>
      </p:sp>
      <p:sp>
        <p:nvSpPr>
          <p:cNvPr id="6" name="TextBox 5"/>
          <p:cNvSpPr txBox="1"/>
          <p:nvPr/>
        </p:nvSpPr>
        <p:spPr>
          <a:xfrm>
            <a:off x="1943100" y="6127233"/>
            <a:ext cx="6750566" cy="369332"/>
          </a:xfrm>
          <a:prstGeom prst="rect">
            <a:avLst/>
          </a:prstGeom>
          <a:noFill/>
        </p:spPr>
        <p:txBody>
          <a:bodyPr wrap="none" rtlCol="0">
            <a:spAutoFit/>
          </a:bodyPr>
          <a:lstStyle/>
          <a:p>
            <a:r>
              <a:rPr lang="en-US"/>
              <a:t>http://web-japan.org/kidsweb/explore/spanish/spain/es_schools.html</a:t>
            </a:r>
          </a:p>
        </p:txBody>
      </p:sp>
      <p:sp>
        <p:nvSpPr>
          <p:cNvPr id="7" name="Slide Number Placeholder 6"/>
          <p:cNvSpPr>
            <a:spLocks noGrp="1"/>
          </p:cNvSpPr>
          <p:nvPr>
            <p:ph type="sldNum" sz="quarter" idx="12"/>
          </p:nvPr>
        </p:nvSpPr>
        <p:spPr/>
        <p:txBody>
          <a:bodyPr/>
          <a:lstStyle/>
          <a:p>
            <a:fld id="{74C2F60E-34D8-DD42-93FD-7BD7AE432328}" type="slidenum">
              <a:rPr lang="en-US"/>
              <a:pPr/>
              <a:t>85</a:t>
            </a:fld>
            <a:endParaRPr lang="en-US" dirty="0"/>
          </a:p>
        </p:txBody>
      </p:sp>
    </p:spTree>
    <p:extLst>
      <p:ext uri="{BB962C8B-B14F-4D97-AF65-F5344CB8AC3E}">
        <p14:creationId xmlns:p14="http://schemas.microsoft.com/office/powerpoint/2010/main" val="109529356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976" y="261063"/>
            <a:ext cx="3717248" cy="1667928"/>
          </a:xfrm>
          <a:solidFill>
            <a:schemeClr val="accent1"/>
          </a:solidFill>
        </p:spPr>
        <p:txBody>
          <a:bodyPr>
            <a:normAutofit/>
          </a:bodyPr>
          <a:lstStyle/>
          <a:p>
            <a:r>
              <a:rPr lang="en-US" sz="2800">
                <a:solidFill>
                  <a:schemeClr val="tx1"/>
                </a:solidFill>
              </a:rPr>
              <a:t>Read and select approapriate captions – write a title for the article.</a:t>
            </a:r>
          </a:p>
        </p:txBody>
      </p:sp>
      <p:sp>
        <p:nvSpPr>
          <p:cNvPr id="3" name="Content Placeholder 2"/>
          <p:cNvSpPr>
            <a:spLocks noGrp="1"/>
          </p:cNvSpPr>
          <p:nvPr>
            <p:ph idx="1"/>
          </p:nvPr>
        </p:nvSpPr>
        <p:spPr>
          <a:xfrm>
            <a:off x="375675" y="1928991"/>
            <a:ext cx="3646275" cy="4301608"/>
          </a:xfrm>
        </p:spPr>
        <p:txBody>
          <a:bodyPr>
            <a:normAutofit/>
          </a:bodyPr>
          <a:lstStyle/>
          <a:p>
            <a:pPr marL="0" indent="0">
              <a:buNone/>
            </a:pPr>
            <a:r>
              <a:rPr lang="en-US" sz="1600"/>
              <a:t>En las escuelas elementales, las clases se dividen en pequeños grupos para realizar diversas actividades. Por ejemplo, como parte de su educación, todos los días estos grupos de alumnos limpian las clases, los vestíbulos y los patios de su escuela. En muchas escuelas de enseñanza primaria, los alumnos comen juntos en sus clases disfrutando de la comida que prepara la propia escuela o un servicio local de comidas para escolares. Estos grupos de alumnos sirven la comida por turnos a sus compañeros de clase. En las comidas escolares se sirve una rica variedad de alimentos saludables y nutritivos, por consiguiente los alumnos desean siempre con especial interés que llegue la hora de la comida.</a:t>
            </a:r>
          </a:p>
        </p:txBody>
      </p:sp>
      <p:sp>
        <p:nvSpPr>
          <p:cNvPr id="6" name="TextBox 5"/>
          <p:cNvSpPr txBox="1"/>
          <p:nvPr/>
        </p:nvSpPr>
        <p:spPr>
          <a:xfrm>
            <a:off x="1943100" y="6127233"/>
            <a:ext cx="6750566" cy="369332"/>
          </a:xfrm>
          <a:prstGeom prst="rect">
            <a:avLst/>
          </a:prstGeom>
          <a:noFill/>
        </p:spPr>
        <p:txBody>
          <a:bodyPr wrap="none" rtlCol="0">
            <a:spAutoFit/>
          </a:bodyPr>
          <a:lstStyle/>
          <a:p>
            <a:r>
              <a:rPr lang="en-US"/>
              <a:t>http://web-japan.org/kidsweb/explore/spanish/spain/es_schools.html</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5332" y="345945"/>
            <a:ext cx="2438400" cy="182880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5224" y="2371188"/>
            <a:ext cx="2473376" cy="164592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19270" y="2416908"/>
            <a:ext cx="2344462" cy="155448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05592" y="415191"/>
            <a:ext cx="2072640" cy="1554480"/>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68291" y="4275314"/>
            <a:ext cx="2823210" cy="1737360"/>
          </a:xfrm>
          <a:prstGeom prst="rect">
            <a:avLst/>
          </a:prstGeom>
        </p:spPr>
      </p:pic>
      <p:sp>
        <p:nvSpPr>
          <p:cNvPr id="12" name="Slide Number Placeholder 11"/>
          <p:cNvSpPr>
            <a:spLocks noGrp="1"/>
          </p:cNvSpPr>
          <p:nvPr>
            <p:ph type="sldNum" sz="quarter" idx="12"/>
          </p:nvPr>
        </p:nvSpPr>
        <p:spPr/>
        <p:txBody>
          <a:bodyPr/>
          <a:lstStyle/>
          <a:p>
            <a:fld id="{74C2F60E-34D8-DD42-93FD-7BD7AE432328}" type="slidenum">
              <a:rPr lang="en-US"/>
              <a:pPr/>
              <a:t>86</a:t>
            </a:fld>
            <a:endParaRPr lang="en-US" dirty="0"/>
          </a:p>
        </p:txBody>
      </p:sp>
    </p:spTree>
    <p:extLst>
      <p:ext uri="{BB962C8B-B14F-4D97-AF65-F5344CB8AC3E}">
        <p14:creationId xmlns:p14="http://schemas.microsoft.com/office/powerpoint/2010/main" val="369124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87</a:t>
            </a:fld>
            <a:endParaRPr lang="en-US"/>
          </a:p>
        </p:txBody>
      </p:sp>
      <p:pic>
        <p:nvPicPr>
          <p:cNvPr id="12" name="Picture 11" descr="extroverts-vs-introverts-600x563.png"/>
          <p:cNvPicPr>
            <a:picLocks noChangeAspect="1"/>
          </p:cNvPicPr>
          <p:nvPr/>
        </p:nvPicPr>
        <p:blipFill>
          <a:blip r:embed="rId2"/>
          <a:stretch>
            <a:fillRect/>
          </a:stretch>
        </p:blipFill>
        <p:spPr>
          <a:xfrm>
            <a:off x="4119575" y="1432560"/>
            <a:ext cx="2377440" cy="2377440"/>
          </a:xfrm>
          <a:prstGeom prst="rect">
            <a:avLst/>
          </a:prstGeom>
        </p:spPr>
      </p:pic>
      <p:pic>
        <p:nvPicPr>
          <p:cNvPr id="13" name="Picture 12" descr="0339875c90946992146ad22163b93f83.jpg"/>
          <p:cNvPicPr>
            <a:picLocks noChangeAspect="1"/>
          </p:cNvPicPr>
          <p:nvPr/>
        </p:nvPicPr>
        <p:blipFill>
          <a:blip r:embed="rId3"/>
          <a:stretch>
            <a:fillRect/>
          </a:stretch>
        </p:blipFill>
        <p:spPr>
          <a:xfrm>
            <a:off x="1973575" y="1272222"/>
            <a:ext cx="2651760" cy="2651760"/>
          </a:xfrm>
          <a:prstGeom prst="rect">
            <a:avLst/>
          </a:prstGeom>
        </p:spPr>
      </p:pic>
      <p:pic>
        <p:nvPicPr>
          <p:cNvPr id="11" name="Picture 10" descr="7891e9e576ba2daa2c9d12c722a27ceb.jpg"/>
          <p:cNvPicPr>
            <a:picLocks noChangeAspect="1"/>
          </p:cNvPicPr>
          <p:nvPr/>
        </p:nvPicPr>
        <p:blipFill>
          <a:blip r:embed="rId4"/>
          <a:stretch>
            <a:fillRect/>
          </a:stretch>
        </p:blipFill>
        <p:spPr>
          <a:xfrm>
            <a:off x="0" y="3761803"/>
            <a:ext cx="4762195" cy="3072384"/>
          </a:xfrm>
          <a:prstGeom prst="rect">
            <a:avLst/>
          </a:prstGeom>
        </p:spPr>
      </p:pic>
      <p:pic>
        <p:nvPicPr>
          <p:cNvPr id="17" name="Picture 16" descr="Unknown-2.jpeg"/>
          <p:cNvPicPr>
            <a:picLocks noChangeAspect="1"/>
          </p:cNvPicPr>
          <p:nvPr/>
        </p:nvPicPr>
        <p:blipFill>
          <a:blip r:embed="rId5"/>
          <a:stretch>
            <a:fillRect/>
          </a:stretch>
        </p:blipFill>
        <p:spPr>
          <a:xfrm>
            <a:off x="-11541" y="1471910"/>
            <a:ext cx="2038744" cy="2011680"/>
          </a:xfrm>
          <a:prstGeom prst="rect">
            <a:avLst/>
          </a:prstGeom>
        </p:spPr>
      </p:pic>
      <p:pic>
        <p:nvPicPr>
          <p:cNvPr id="8" name="Picture 7" descr="Unknown.jpeg"/>
          <p:cNvPicPr>
            <a:picLocks noChangeAspect="1"/>
          </p:cNvPicPr>
          <p:nvPr/>
        </p:nvPicPr>
        <p:blipFill>
          <a:blip r:embed="rId6"/>
          <a:stretch>
            <a:fillRect/>
          </a:stretch>
        </p:blipFill>
        <p:spPr>
          <a:xfrm>
            <a:off x="6026150" y="1354202"/>
            <a:ext cx="3162300" cy="2578100"/>
          </a:xfrm>
          <a:prstGeom prst="rect">
            <a:avLst/>
          </a:prstGeom>
        </p:spPr>
      </p:pic>
      <p:pic>
        <p:nvPicPr>
          <p:cNvPr id="14" name="Picture 13" descr="e71c6d90b6e4312003040aa308977658.jpg"/>
          <p:cNvPicPr>
            <a:picLocks noChangeAspect="1"/>
          </p:cNvPicPr>
          <p:nvPr/>
        </p:nvPicPr>
        <p:blipFill>
          <a:blip r:embed="rId7"/>
          <a:stretch>
            <a:fillRect/>
          </a:stretch>
        </p:blipFill>
        <p:spPr>
          <a:xfrm>
            <a:off x="5241300" y="3761803"/>
            <a:ext cx="4324848" cy="3255264"/>
          </a:xfrm>
          <a:prstGeom prst="rect">
            <a:avLst/>
          </a:prstGeom>
        </p:spPr>
      </p:pic>
      <p:pic>
        <p:nvPicPr>
          <p:cNvPr id="9" name="Picture 8" descr="VanGoghSelfPortrait1889-90OrsayAAAA web.jpg"/>
          <p:cNvPicPr>
            <a:picLocks noChangeAspect="1"/>
          </p:cNvPicPr>
          <p:nvPr/>
        </p:nvPicPr>
        <p:blipFill>
          <a:blip r:embed="rId8"/>
          <a:stretch>
            <a:fillRect/>
          </a:stretch>
        </p:blipFill>
        <p:spPr>
          <a:xfrm>
            <a:off x="2806700" y="3771900"/>
            <a:ext cx="4064000" cy="3048000"/>
          </a:xfrm>
          <a:prstGeom prst="rect">
            <a:avLst/>
          </a:prstGeom>
        </p:spPr>
      </p:pic>
      <p:sp>
        <p:nvSpPr>
          <p:cNvPr id="15" name="Title 1"/>
          <p:cNvSpPr txBox="1">
            <a:spLocks/>
          </p:cNvSpPr>
          <p:nvPr/>
        </p:nvSpPr>
        <p:spPr>
          <a:xfrm>
            <a:off x="546100" y="210918"/>
            <a:ext cx="8219948" cy="943429"/>
          </a:xfrm>
          <a:prstGeom prst="rect">
            <a:avLst/>
          </a:prstGeom>
          <a:solidFill>
            <a:schemeClr val="accent1"/>
          </a:solidFill>
        </p:spPr>
        <p:txBody>
          <a:bodyPr vert="horz" lIns="91440" tIns="45720" rIns="91440" bIns="45720" rtlCol="0" anchor="ctr">
            <a:normAutofit fontScale="90000"/>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sz="3111">
                <a:solidFill>
                  <a:schemeClr val="tx1"/>
                </a:solidFill>
              </a:rPr>
              <a:t>Personal and Public Identities: Do you see what I see? </a:t>
            </a:r>
            <a:r>
              <a:rPr lang="en-US">
                <a:solidFill>
                  <a:schemeClr val="tx1"/>
                </a:solidFill>
              </a:rPr>
              <a:t/>
            </a:r>
            <a:br>
              <a:rPr lang="en-US">
                <a:solidFill>
                  <a:schemeClr val="tx1"/>
                </a:solidFill>
              </a:rPr>
            </a:br>
            <a:r>
              <a:rPr lang="en-US" sz="2667">
                <a:solidFill>
                  <a:schemeClr val="tx1"/>
                </a:solidFill>
              </a:rPr>
              <a:t>What determines a person’s identity? Who is the “real” me?</a:t>
            </a:r>
          </a:p>
        </p:txBody>
      </p:sp>
    </p:spTree>
    <p:extLst>
      <p:ext uri="{BB962C8B-B14F-4D97-AF65-F5344CB8AC3E}">
        <p14:creationId xmlns:p14="http://schemas.microsoft.com/office/powerpoint/2010/main" val="175806753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462395" y="274621"/>
            <a:ext cx="7200900" cy="1485900"/>
          </a:xfrm>
        </p:spPr>
        <p:txBody>
          <a:bodyPr>
            <a:noAutofit/>
          </a:bodyPr>
          <a:lstStyle/>
          <a:p>
            <a:r>
              <a:rPr lang="en-US" sz="3200">
                <a:solidFill>
                  <a:schemeClr val="tx1">
                    <a:lumMod val="95000"/>
                  </a:schemeClr>
                </a:solidFill>
                <a:latin typeface="Corbel" charset="0"/>
                <a:ea typeface="Corbel" charset="0"/>
                <a:cs typeface="Corbel" charset="0"/>
              </a:rPr>
              <a:t>Brainstorm vocabulary, create questions </a:t>
            </a:r>
          </a:p>
        </p:txBody>
      </p:sp>
      <p:sp>
        <p:nvSpPr>
          <p:cNvPr id="3" name="Footer Placeholder 2"/>
          <p:cNvSpPr>
            <a:spLocks noGrp="1"/>
          </p:cNvSpPr>
          <p:nvPr>
            <p:ph type="ftr" sz="quarter" idx="11"/>
          </p:nvPr>
        </p:nvSpPr>
        <p:spPr>
          <a:xfrm>
            <a:off x="636817" y="6377186"/>
            <a:ext cx="4710623" cy="404614"/>
          </a:xfrm>
        </p:spPr>
        <p:txBody>
          <a:bodyPr/>
          <a:lstStyle/>
          <a:p>
            <a:r>
              <a:rPr lang="en-US">
                <a:solidFill>
                  <a:schemeClr val="tx1">
                    <a:lumMod val="95000"/>
                  </a:schemeClr>
                </a:solidFill>
              </a:rPr>
              <a:t>Laura Terrill</a:t>
            </a:r>
          </a:p>
        </p:txBody>
      </p:sp>
      <p:pic>
        <p:nvPicPr>
          <p:cNvPr id="9" name="Picture 8" descr="29f52b96bdde22ecb044500256e71b22_article-1.jpg"/>
          <p:cNvPicPr>
            <a:picLocks noChangeAspect="1"/>
          </p:cNvPicPr>
          <p:nvPr/>
        </p:nvPicPr>
        <p:blipFill>
          <a:blip r:embed="rId3"/>
          <a:stretch>
            <a:fillRect/>
          </a:stretch>
        </p:blipFill>
        <p:spPr>
          <a:xfrm>
            <a:off x="636817" y="1600184"/>
            <a:ext cx="8001000" cy="4495800"/>
          </a:xfrm>
          <a:prstGeom prst="rect">
            <a:avLst/>
          </a:prstGeom>
        </p:spPr>
      </p:pic>
      <p:sp>
        <p:nvSpPr>
          <p:cNvPr id="10" name="TextBox 9"/>
          <p:cNvSpPr txBox="1"/>
          <p:nvPr/>
        </p:nvSpPr>
        <p:spPr>
          <a:xfrm>
            <a:off x="1950930" y="6317883"/>
            <a:ext cx="6821098" cy="523220"/>
          </a:xfrm>
          <a:prstGeom prst="rect">
            <a:avLst/>
          </a:prstGeom>
          <a:noFill/>
        </p:spPr>
        <p:txBody>
          <a:bodyPr wrap="none" rtlCol="0">
            <a:spAutoFit/>
          </a:bodyPr>
          <a:lstStyle/>
          <a:p>
            <a:r>
              <a:rPr lang="en-US" sz="1400">
                <a:solidFill>
                  <a:schemeClr val="tx1">
                    <a:lumMod val="95000"/>
                  </a:schemeClr>
                </a:solidFill>
                <a:latin typeface="Corbel" charset="0"/>
                <a:ea typeface="Corbel" charset="0"/>
                <a:cs typeface="Corbel" charset="0"/>
              </a:rPr>
              <a:t>http://actualidad.rt.com/sociedad/view/118840-selfie-peligroso-telefono-foto-video-toros</a:t>
            </a:r>
          </a:p>
          <a:p>
            <a:endParaRPr lang="en-US" sz="1400">
              <a:solidFill>
                <a:schemeClr val="tx1">
                  <a:lumMod val="95000"/>
                </a:schemeClr>
              </a:solidFill>
              <a:latin typeface="Corbel" charset="0"/>
              <a:ea typeface="Corbel" charset="0"/>
              <a:cs typeface="Corbel" charset="0"/>
            </a:endParaRPr>
          </a:p>
        </p:txBody>
      </p:sp>
      <p:sp>
        <p:nvSpPr>
          <p:cNvPr id="8" name="Title 1"/>
          <p:cNvSpPr txBox="1">
            <a:spLocks/>
          </p:cNvSpPr>
          <p:nvPr/>
        </p:nvSpPr>
        <p:spPr>
          <a:xfrm>
            <a:off x="462395" y="-162819"/>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a:solidFill>
                  <a:schemeClr val="tx1">
                    <a:lumMod val="95000"/>
                  </a:schemeClr>
                </a:solidFill>
                <a:latin typeface="Corbel" charset="0"/>
                <a:ea typeface="Corbel" charset="0"/>
                <a:cs typeface="Corbel" charset="0"/>
              </a:rPr>
              <a:t>Before Reading: Prediction</a:t>
            </a:r>
          </a:p>
        </p:txBody>
      </p:sp>
      <p:sp>
        <p:nvSpPr>
          <p:cNvPr id="2" name="Slide Number Placeholder 1"/>
          <p:cNvSpPr>
            <a:spLocks noGrp="1"/>
          </p:cNvSpPr>
          <p:nvPr>
            <p:ph type="sldNum" sz="quarter" idx="12"/>
          </p:nvPr>
        </p:nvSpPr>
        <p:spPr/>
        <p:txBody>
          <a:bodyPr/>
          <a:lstStyle/>
          <a:p>
            <a:fld id="{74C2F60E-34D8-DD42-93FD-7BD7AE432328}" type="slidenum">
              <a:rPr lang="en-US"/>
              <a:pPr/>
              <a:t>88</a:t>
            </a:fld>
            <a:endParaRPr lang="en-US"/>
          </a:p>
        </p:txBody>
      </p:sp>
    </p:spTree>
    <p:extLst>
      <p:ext uri="{BB962C8B-B14F-4D97-AF65-F5344CB8AC3E}">
        <p14:creationId xmlns:p14="http://schemas.microsoft.com/office/powerpoint/2010/main" val="206203205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lumMod val="95000"/>
                  </a:schemeClr>
                </a:solidFill>
              </a:rPr>
              <a:t>Before Reading: Prediction</a:t>
            </a:r>
          </a:p>
        </p:txBody>
      </p:sp>
      <p:pic>
        <p:nvPicPr>
          <p:cNvPr id="8" name="Content Placeholder 7" descr="29f52b96bdde22ecb044500256e71b22_article-1.jpg"/>
          <p:cNvPicPr>
            <a:picLocks noGrp="1" noChangeAspect="1"/>
          </p:cNvPicPr>
          <p:nvPr>
            <p:ph idx="1"/>
          </p:nvPr>
        </p:nvPicPr>
        <p:blipFill>
          <a:blip r:embed="rId2"/>
          <a:srcRect l="-952" r="-952"/>
          <a:stretch>
            <a:fillRect/>
          </a:stretch>
        </p:blipFill>
        <p:spPr>
          <a:xfrm>
            <a:off x="141750" y="2349500"/>
            <a:ext cx="5008100" cy="2761488"/>
          </a:xfrm>
        </p:spPr>
      </p:pic>
      <p:sp>
        <p:nvSpPr>
          <p:cNvPr id="3" name="Footer Placeholder 2"/>
          <p:cNvSpPr>
            <a:spLocks noGrp="1"/>
          </p:cNvSpPr>
          <p:nvPr>
            <p:ph type="ftr" sz="quarter" idx="11"/>
          </p:nvPr>
        </p:nvSpPr>
        <p:spPr/>
        <p:txBody>
          <a:bodyPr/>
          <a:lstStyle/>
          <a:p>
            <a:r>
              <a:rPr lang="en-US" smtClean="0"/>
              <a:t>Laura Terrill</a:t>
            </a:r>
            <a:endParaRPr lang="en-US" dirty="0"/>
          </a:p>
        </p:txBody>
      </p:sp>
      <p:sp>
        <p:nvSpPr>
          <p:cNvPr id="7" name="Content Placeholder 6"/>
          <p:cNvSpPr>
            <a:spLocks noGrp="1"/>
          </p:cNvSpPr>
          <p:nvPr>
            <p:ph sz="quarter" idx="4294967295"/>
          </p:nvPr>
        </p:nvSpPr>
        <p:spPr>
          <a:xfrm>
            <a:off x="5226050" y="1603375"/>
            <a:ext cx="3917950" cy="4841875"/>
          </a:xfrm>
        </p:spPr>
        <p:txBody>
          <a:bodyPr>
            <a:normAutofit lnSpcReduction="10000"/>
          </a:bodyPr>
          <a:lstStyle/>
          <a:p>
            <a:pPr marL="457200" indent="-457200"/>
            <a:r>
              <a:rPr lang="en-US">
                <a:solidFill>
                  <a:schemeClr val="tx1"/>
                </a:solidFill>
              </a:rPr>
              <a:t>Students write: </a:t>
            </a:r>
          </a:p>
          <a:p>
            <a:pPr marL="1051560" lvl="2" indent="-457200"/>
            <a:r>
              <a:rPr lang="en-US" sz="2400">
                <a:solidFill>
                  <a:schemeClr val="tx1"/>
                </a:solidFill>
              </a:rPr>
              <a:t>headline</a:t>
            </a:r>
          </a:p>
          <a:p>
            <a:pPr marL="1051560" lvl="2" indent="-457200"/>
            <a:r>
              <a:rPr lang="en-US" sz="2400">
                <a:solidFill>
                  <a:schemeClr val="tx1"/>
                </a:solidFill>
              </a:rPr>
              <a:t>photo caption</a:t>
            </a:r>
          </a:p>
          <a:p>
            <a:pPr marL="1051560" lvl="2" indent="-457200"/>
            <a:r>
              <a:rPr lang="en-US" sz="2400">
                <a:solidFill>
                  <a:schemeClr val="tx1"/>
                </a:solidFill>
              </a:rPr>
              <a:t>first paragraph or lines of article</a:t>
            </a:r>
          </a:p>
          <a:p>
            <a:pPr marL="457200" indent="-457200"/>
            <a:r>
              <a:rPr lang="en-US">
                <a:solidFill>
                  <a:schemeClr val="tx1"/>
                </a:solidFill>
              </a:rPr>
              <a:t>Students then share what they have written with other students/groups.</a:t>
            </a:r>
          </a:p>
          <a:p>
            <a:pPr marL="457200" indent="-457200"/>
            <a:r>
              <a:rPr lang="en-US">
                <a:solidFill>
                  <a:schemeClr val="tx1"/>
                </a:solidFill>
              </a:rPr>
              <a:t>Students predict which version is most likely. </a:t>
            </a:r>
          </a:p>
          <a:p>
            <a:pPr marL="457200" indent="-457200"/>
            <a:r>
              <a:rPr lang="en-US">
                <a:solidFill>
                  <a:schemeClr val="tx1"/>
                </a:solidFill>
              </a:rPr>
              <a:t>Students read the actual article and then compare that information with their predictions.</a:t>
            </a:r>
          </a:p>
        </p:txBody>
      </p:sp>
      <p:sp>
        <p:nvSpPr>
          <p:cNvPr id="4" name="Slide Number Placeholder 3"/>
          <p:cNvSpPr>
            <a:spLocks noGrp="1"/>
          </p:cNvSpPr>
          <p:nvPr>
            <p:ph type="sldNum" sz="quarter" idx="12"/>
          </p:nvPr>
        </p:nvSpPr>
        <p:spPr/>
        <p:txBody>
          <a:bodyPr/>
          <a:lstStyle/>
          <a:p>
            <a:fld id="{74C2F60E-34D8-DD42-93FD-7BD7AE432328}" type="slidenum">
              <a:rPr lang="en-US"/>
              <a:pPr/>
              <a:t>89</a:t>
            </a:fld>
            <a:endParaRPr lang="en-US"/>
          </a:p>
        </p:txBody>
      </p:sp>
    </p:spTree>
    <p:extLst>
      <p:ext uri="{BB962C8B-B14F-4D97-AF65-F5344CB8AC3E}">
        <p14:creationId xmlns:p14="http://schemas.microsoft.com/office/powerpoint/2010/main" val="18427198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descr="Screen Shot 2013-02-09 at 3.17.32 PM.png"/>
          <p:cNvPicPr>
            <a:picLocks noChangeAspect="1"/>
          </p:cNvPicPr>
          <p:nvPr/>
        </p:nvPicPr>
        <p:blipFill>
          <a:blip r:embed="rId3"/>
          <a:srcRect/>
          <a:stretch>
            <a:fillRect/>
          </a:stretch>
        </p:blipFill>
        <p:spPr bwMode="auto">
          <a:xfrm>
            <a:off x="-336536" y="0"/>
            <a:ext cx="10008046" cy="6858000"/>
          </a:xfrm>
          <a:prstGeom prst="rect">
            <a:avLst/>
          </a:prstGeom>
          <a:noFill/>
          <a:ln w="9525">
            <a:noFill/>
            <a:miter lim="800000"/>
            <a:headEnd/>
            <a:tailEnd/>
          </a:ln>
        </p:spPr>
      </p:pic>
      <p:sp>
        <p:nvSpPr>
          <p:cNvPr id="3" name="Footer Placeholder 2"/>
          <p:cNvSpPr>
            <a:spLocks noGrp="1"/>
          </p:cNvSpPr>
          <p:nvPr>
            <p:ph type="ftr" sz="quarter" idx="11"/>
          </p:nvPr>
        </p:nvSpPr>
        <p:spPr/>
        <p:txBody>
          <a:bodyPr/>
          <a:lstStyle/>
          <a:p>
            <a:r>
              <a:rPr lang="en-US"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9</a:t>
            </a:fld>
            <a:endParaRPr lang="en-US" dirty="0"/>
          </a:p>
        </p:txBody>
      </p:sp>
      <p:sp>
        <p:nvSpPr>
          <p:cNvPr id="5" name="Cloud Callout 4"/>
          <p:cNvSpPr/>
          <p:nvPr/>
        </p:nvSpPr>
        <p:spPr>
          <a:xfrm>
            <a:off x="5865127" y="205947"/>
            <a:ext cx="3661932" cy="1758778"/>
          </a:xfrm>
          <a:prstGeom prst="cloudCallout">
            <a:avLst>
              <a:gd name="adj1" fmla="val -56525"/>
              <a:gd name="adj2" fmla="val 142005"/>
            </a:avLst>
          </a:prstGeom>
          <a:solidFill>
            <a:schemeClr val="accent1">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a:solidFill>
                  <a:schemeClr val="bg1"/>
                </a:solidFill>
              </a:rPr>
              <a:t>May I speak English?</a:t>
            </a:r>
          </a:p>
        </p:txBody>
      </p:sp>
    </p:spTree>
    <p:extLst>
      <p:ext uri="{BB962C8B-B14F-4D97-AF65-F5344CB8AC3E}">
        <p14:creationId xmlns:p14="http://schemas.microsoft.com/office/powerpoint/2010/main" val="880660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30130" y="143098"/>
            <a:ext cx="5143391" cy="1411340"/>
          </a:xfrm>
        </p:spPr>
        <p:txBody>
          <a:bodyPr>
            <a:normAutofit fontScale="90000"/>
          </a:bodyPr>
          <a:lstStyle/>
          <a:p>
            <a:r>
              <a:rPr lang="en-US" dirty="0">
                <a:solidFill>
                  <a:schemeClr val="tx1">
                    <a:lumMod val="95000"/>
                  </a:schemeClr>
                </a:solidFill>
              </a:rPr>
              <a:t>During reading</a:t>
            </a:r>
            <a:br>
              <a:rPr lang="en-US" dirty="0">
                <a:solidFill>
                  <a:schemeClr val="tx1">
                    <a:lumMod val="95000"/>
                  </a:schemeClr>
                </a:solidFill>
              </a:rPr>
            </a:br>
            <a:r>
              <a:rPr lang="en-US" sz="2200">
                <a:solidFill>
                  <a:schemeClr val="tx1"/>
                </a:solidFill>
              </a:rPr>
              <a:t>Students read the actual article and compare </a:t>
            </a:r>
            <a:br>
              <a:rPr lang="en-US" sz="2200">
                <a:solidFill>
                  <a:schemeClr val="tx1"/>
                </a:solidFill>
              </a:rPr>
            </a:br>
            <a:r>
              <a:rPr lang="en-US" sz="2200">
                <a:solidFill>
                  <a:schemeClr val="tx1"/>
                </a:solidFill>
              </a:rPr>
              <a:t>to their predictions. They use the </a:t>
            </a:r>
            <a:r>
              <a:rPr lang="en-US" sz="2200">
                <a:solidFill>
                  <a:schemeClr val="accent6"/>
                </a:solidFill>
              </a:rPr>
              <a:t>SUMMER</a:t>
            </a:r>
            <a:r>
              <a:rPr lang="en-US" sz="2200"/>
              <a:t> </a:t>
            </a:r>
            <a:br>
              <a:rPr lang="en-US" sz="2200"/>
            </a:br>
            <a:r>
              <a:rPr lang="en-US" sz="2200">
                <a:solidFill>
                  <a:schemeClr val="tx1"/>
                </a:solidFill>
              </a:rPr>
              <a:t>reading strategy as they read.</a:t>
            </a:r>
            <a:endParaRPr lang="en-US" dirty="0">
              <a:solidFill>
                <a:schemeClr val="tx1"/>
              </a:solidFill>
            </a:endParaRPr>
          </a:p>
        </p:txBody>
      </p:sp>
      <p:pic>
        <p:nvPicPr>
          <p:cNvPr id="8" name="Content Placeholder 7" descr="29f52b96bdde22ecb044500256e71b22_article-1.jpg"/>
          <p:cNvPicPr>
            <a:picLocks noGrp="1" noChangeAspect="1"/>
          </p:cNvPicPr>
          <p:nvPr>
            <p:ph idx="1"/>
          </p:nvPr>
        </p:nvPicPr>
        <p:blipFill>
          <a:blip r:embed="rId2"/>
          <a:srcRect l="-952" r="-952"/>
          <a:stretch>
            <a:fillRect/>
          </a:stretch>
        </p:blipFill>
        <p:spPr>
          <a:xfrm>
            <a:off x="5473521" y="142383"/>
            <a:ext cx="3193960" cy="1761156"/>
          </a:xfrm>
        </p:spPr>
      </p:pic>
      <p:sp>
        <p:nvSpPr>
          <p:cNvPr id="3" name="Footer Placeholder 2"/>
          <p:cNvSpPr>
            <a:spLocks noGrp="1"/>
          </p:cNvSpPr>
          <p:nvPr>
            <p:ph type="ftr" sz="quarter" idx="11"/>
          </p:nvPr>
        </p:nvSpPr>
        <p:spPr/>
        <p:txBody>
          <a:bodyPr/>
          <a:lstStyle/>
          <a:p>
            <a:r>
              <a:rPr lang="en-US" smtClean="0"/>
              <a:t>Laura Terrill</a:t>
            </a:r>
            <a:endParaRPr lang="en-US" dirty="0"/>
          </a:p>
        </p:txBody>
      </p:sp>
      <p:sp>
        <p:nvSpPr>
          <p:cNvPr id="7" name="Content Placeholder 6"/>
          <p:cNvSpPr>
            <a:spLocks noGrp="1"/>
          </p:cNvSpPr>
          <p:nvPr>
            <p:ph sz="quarter" idx="4294967295"/>
          </p:nvPr>
        </p:nvSpPr>
        <p:spPr>
          <a:xfrm>
            <a:off x="475981" y="1903539"/>
            <a:ext cx="8191500" cy="4219575"/>
          </a:xfrm>
        </p:spPr>
        <p:txBody>
          <a:bodyPr>
            <a:normAutofit fontScale="92500" lnSpcReduction="10000"/>
          </a:bodyPr>
          <a:lstStyle/>
          <a:p>
            <a:pPr marL="0" indent="0">
              <a:buNone/>
            </a:pPr>
            <a:r>
              <a:rPr lang="en-US" sz="3200" b="1">
                <a:solidFill>
                  <a:schemeClr val="accent6"/>
                </a:solidFill>
              </a:rPr>
              <a:t>S </a:t>
            </a:r>
            <a:r>
              <a:rPr lang="en-US"/>
              <a:t> 	</a:t>
            </a:r>
            <a:r>
              <a:rPr lang="en-US">
                <a:solidFill>
                  <a:schemeClr val="tx1"/>
                </a:solidFill>
              </a:rPr>
              <a:t>Set procedure for knowing when you are finished and ready to 	work together. </a:t>
            </a:r>
          </a:p>
          <a:p>
            <a:pPr marL="0" indent="0">
              <a:buNone/>
            </a:pPr>
            <a:r>
              <a:rPr lang="en-US" sz="3200" b="1">
                <a:solidFill>
                  <a:schemeClr val="accent6"/>
                </a:solidFill>
              </a:rPr>
              <a:t>U</a:t>
            </a:r>
            <a:r>
              <a:rPr lang="en-US"/>
              <a:t> 	</a:t>
            </a:r>
            <a:r>
              <a:rPr lang="en-US">
                <a:solidFill>
                  <a:schemeClr val="tx1"/>
                </a:solidFill>
              </a:rPr>
              <a:t>Read individually to understand the text. </a:t>
            </a:r>
            <a:r>
              <a:rPr lang="en-US"/>
              <a:t> </a:t>
            </a:r>
          </a:p>
          <a:p>
            <a:pPr marL="0" indent="0">
              <a:buNone/>
            </a:pPr>
            <a:r>
              <a:rPr lang="en-US" sz="3200" b="1">
                <a:solidFill>
                  <a:schemeClr val="accent6"/>
                </a:solidFill>
              </a:rPr>
              <a:t>M</a:t>
            </a:r>
            <a:r>
              <a:rPr lang="en-US"/>
              <a:t> 	</a:t>
            </a:r>
            <a:r>
              <a:rPr lang="en-US">
                <a:solidFill>
                  <a:schemeClr val="tx1"/>
                </a:solidFill>
              </a:rPr>
              <a:t>One person should mention the main ideas without looking at 	the text.  </a:t>
            </a:r>
          </a:p>
          <a:p>
            <a:pPr marL="0" indent="0">
              <a:buNone/>
            </a:pPr>
            <a:r>
              <a:rPr lang="en-US" sz="3500" b="1">
                <a:solidFill>
                  <a:schemeClr val="accent6"/>
                </a:solidFill>
              </a:rPr>
              <a:t>M</a:t>
            </a:r>
            <a:r>
              <a:rPr lang="en-US"/>
              <a:t> 	</a:t>
            </a:r>
            <a:r>
              <a:rPr lang="en-US">
                <a:solidFill>
                  <a:schemeClr val="tx1"/>
                </a:solidFill>
              </a:rPr>
              <a:t>The other person should monitor what is being said, listening 	for errors or omissions</a:t>
            </a:r>
            <a:r>
              <a:rPr lang="en-US"/>
              <a:t>.  </a:t>
            </a:r>
          </a:p>
          <a:p>
            <a:pPr marL="0" indent="0">
              <a:buNone/>
            </a:pPr>
            <a:r>
              <a:rPr lang="en-US" sz="3200" b="1">
                <a:solidFill>
                  <a:schemeClr val="accent6"/>
                </a:solidFill>
              </a:rPr>
              <a:t>E</a:t>
            </a:r>
            <a:r>
              <a:rPr lang="en-US" sz="3200">
                <a:solidFill>
                  <a:schemeClr val="accent6"/>
                </a:solidFill>
              </a:rPr>
              <a:t> </a:t>
            </a:r>
            <a:r>
              <a:rPr lang="en-US"/>
              <a:t>	</a:t>
            </a:r>
            <a:r>
              <a:rPr lang="en-US">
                <a:solidFill>
                  <a:schemeClr val="tx1"/>
                </a:solidFill>
              </a:rPr>
              <a:t>The person who was listening should elaborate, ask questions, 	make connections, etc. </a:t>
            </a:r>
          </a:p>
          <a:p>
            <a:pPr marL="0" indent="0">
              <a:buNone/>
            </a:pPr>
            <a:r>
              <a:rPr lang="en-US" sz="3200" b="1">
                <a:solidFill>
                  <a:schemeClr val="accent6"/>
                </a:solidFill>
              </a:rPr>
              <a:t>R</a:t>
            </a:r>
            <a:r>
              <a:rPr lang="en-US" sz="3000">
                <a:solidFill>
                  <a:schemeClr val="accent6"/>
                </a:solidFill>
              </a:rPr>
              <a:t> </a:t>
            </a:r>
            <a:r>
              <a:rPr lang="en-US"/>
              <a:t>	</a:t>
            </a:r>
            <a:r>
              <a:rPr lang="en-US">
                <a:solidFill>
                  <a:schemeClr val="tx1"/>
                </a:solidFill>
              </a:rPr>
              <a:t>Both students construct an overall review/summary of the text. </a:t>
            </a:r>
            <a:endParaRPr lang="en-US" sz="2400">
              <a:solidFill>
                <a:schemeClr val="tx1"/>
              </a:solidFill>
            </a:endParaRPr>
          </a:p>
          <a:p>
            <a:endParaRPr lang="en-US" sz="2400">
              <a:solidFill>
                <a:schemeClr val="accent6"/>
              </a:solidFill>
            </a:endParaRPr>
          </a:p>
        </p:txBody>
      </p:sp>
      <p:sp>
        <p:nvSpPr>
          <p:cNvPr id="4" name="TextBox 3"/>
          <p:cNvSpPr txBox="1"/>
          <p:nvPr/>
        </p:nvSpPr>
        <p:spPr>
          <a:xfrm>
            <a:off x="4158201" y="5992456"/>
            <a:ext cx="3846301" cy="646331"/>
          </a:xfrm>
          <a:prstGeom prst="rect">
            <a:avLst/>
          </a:prstGeom>
          <a:solidFill>
            <a:schemeClr val="accent1"/>
          </a:solidFill>
        </p:spPr>
        <p:txBody>
          <a:bodyPr wrap="square" rtlCol="0">
            <a:spAutoFit/>
          </a:bodyPr>
          <a:lstStyle/>
          <a:p>
            <a:pPr algn="ctr"/>
            <a:r>
              <a:rPr lang="en-US"/>
              <a:t>Students add useful vocabulary to personal vocabulary. </a:t>
            </a:r>
          </a:p>
        </p:txBody>
      </p:sp>
      <p:sp>
        <p:nvSpPr>
          <p:cNvPr id="5" name="Slide Number Placeholder 4"/>
          <p:cNvSpPr>
            <a:spLocks noGrp="1"/>
          </p:cNvSpPr>
          <p:nvPr>
            <p:ph type="sldNum" sz="quarter" idx="12"/>
          </p:nvPr>
        </p:nvSpPr>
        <p:spPr/>
        <p:txBody>
          <a:bodyPr/>
          <a:lstStyle/>
          <a:p>
            <a:fld id="{74C2F60E-34D8-DD42-93FD-7BD7AE432328}" type="slidenum">
              <a:rPr lang="en-US"/>
              <a:pPr/>
              <a:t>90</a:t>
            </a:fld>
            <a:endParaRPr lang="en-US"/>
          </a:p>
        </p:txBody>
      </p:sp>
    </p:spTree>
    <p:extLst>
      <p:ext uri="{BB962C8B-B14F-4D97-AF65-F5344CB8AC3E}">
        <p14:creationId xmlns:p14="http://schemas.microsoft.com/office/powerpoint/2010/main" val="173081194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06400" y="345179"/>
            <a:ext cx="5427730" cy="1061920"/>
          </a:xfrm>
          <a:solidFill>
            <a:schemeClr val="accent1"/>
          </a:solidFill>
        </p:spPr>
        <p:txBody>
          <a:bodyPr>
            <a:normAutofit/>
          </a:bodyPr>
          <a:lstStyle/>
          <a:p>
            <a:r>
              <a:rPr lang="en-US" sz="2800" dirty="0">
                <a:solidFill>
                  <a:schemeClr val="tx1"/>
                </a:solidFill>
              </a:rPr>
              <a:t>Subsequent learning episodes/days</a:t>
            </a:r>
            <a:r>
              <a:rPr lang="en-US" dirty="0">
                <a:solidFill>
                  <a:schemeClr val="tx1"/>
                </a:solidFill>
              </a:rPr>
              <a:t/>
            </a:r>
            <a:br>
              <a:rPr lang="en-US" dirty="0">
                <a:solidFill>
                  <a:schemeClr val="tx1"/>
                </a:solidFill>
              </a:rPr>
            </a:br>
            <a:r>
              <a:rPr lang="en-US" sz="2800" dirty="0">
                <a:solidFill>
                  <a:schemeClr val="tx1"/>
                </a:solidFill>
              </a:rPr>
              <a:t>Extend to other modes</a:t>
            </a:r>
          </a:p>
        </p:txBody>
      </p:sp>
      <p:sp>
        <p:nvSpPr>
          <p:cNvPr id="18" name="Content Placeholder 17"/>
          <p:cNvSpPr>
            <a:spLocks noGrp="1"/>
          </p:cNvSpPr>
          <p:nvPr>
            <p:ph idx="1"/>
          </p:nvPr>
        </p:nvSpPr>
        <p:spPr>
          <a:xfrm>
            <a:off x="406400" y="2387888"/>
            <a:ext cx="3886200" cy="4694237"/>
          </a:xfrm>
        </p:spPr>
        <p:txBody>
          <a:bodyPr>
            <a:normAutofit/>
          </a:bodyPr>
          <a:lstStyle/>
          <a:p>
            <a:r>
              <a:rPr lang="en-US" sz="2400"/>
              <a:t>Role play an interview with this young man. </a:t>
            </a:r>
          </a:p>
          <a:p>
            <a:r>
              <a:rPr lang="en-US" sz="2400"/>
              <a:t>Share your opinions about the actions of this person. Talk over the “dangerous” things you have done. </a:t>
            </a:r>
            <a:endParaRPr lang="en-US"/>
          </a:p>
          <a:p>
            <a:r>
              <a:rPr lang="en-US" sz="2400"/>
              <a:t>Role play the conversation this young man might have with his mom after she saw this posted on social media.</a:t>
            </a:r>
          </a:p>
        </p:txBody>
      </p:sp>
      <p:sp>
        <p:nvSpPr>
          <p:cNvPr id="3" name="Footer Placeholder 2"/>
          <p:cNvSpPr>
            <a:spLocks noGrp="1"/>
          </p:cNvSpPr>
          <p:nvPr>
            <p:ph type="ftr" sz="quarter" idx="11"/>
          </p:nvPr>
        </p:nvSpPr>
        <p:spPr/>
        <p:txBody>
          <a:bodyPr/>
          <a:lstStyle/>
          <a:p>
            <a:r>
              <a:rPr lang="en-US" smtClean="0"/>
              <a:t>Laura Terrill</a:t>
            </a:r>
            <a:endParaRPr lang="en-US" dirty="0"/>
          </a:p>
        </p:txBody>
      </p:sp>
      <p:sp>
        <p:nvSpPr>
          <p:cNvPr id="20" name="Content Placeholder 19"/>
          <p:cNvSpPr>
            <a:spLocks noGrp="1"/>
          </p:cNvSpPr>
          <p:nvPr>
            <p:ph sz="quarter" idx="4294967295"/>
          </p:nvPr>
        </p:nvSpPr>
        <p:spPr>
          <a:xfrm>
            <a:off x="5257800" y="2433638"/>
            <a:ext cx="3886200" cy="3581400"/>
          </a:xfrm>
        </p:spPr>
        <p:txBody>
          <a:bodyPr>
            <a:normAutofit/>
          </a:bodyPr>
          <a:lstStyle/>
          <a:p>
            <a:r>
              <a:rPr lang="en-US" sz="2400"/>
              <a:t>Write the comments you would include on any social media site where you saw this picture. </a:t>
            </a:r>
          </a:p>
          <a:p>
            <a:r>
              <a:rPr lang="en-US" sz="2400"/>
              <a:t>Tweet to call attention to this event. </a:t>
            </a:r>
          </a:p>
        </p:txBody>
      </p:sp>
      <p:sp>
        <p:nvSpPr>
          <p:cNvPr id="17" name="Text Placeholder 16"/>
          <p:cNvSpPr>
            <a:spLocks noGrp="1"/>
          </p:cNvSpPr>
          <p:nvPr>
            <p:ph type="body" sz="quarter" idx="4294967295"/>
          </p:nvPr>
        </p:nvSpPr>
        <p:spPr>
          <a:xfrm>
            <a:off x="406400" y="1747838"/>
            <a:ext cx="3886200" cy="639762"/>
          </a:xfr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pPr>
            <a:r>
              <a:rPr lang="en-US" sz="2800"/>
              <a:t>Interpersonal</a:t>
            </a:r>
            <a:r>
              <a:rPr lang="en-US"/>
              <a:t>	</a:t>
            </a:r>
          </a:p>
        </p:txBody>
      </p:sp>
      <p:sp>
        <p:nvSpPr>
          <p:cNvPr id="19" name="Text Placeholder 18"/>
          <p:cNvSpPr>
            <a:spLocks noGrp="1"/>
          </p:cNvSpPr>
          <p:nvPr>
            <p:ph type="body" sz="quarter" idx="4294967295"/>
          </p:nvPr>
        </p:nvSpPr>
        <p:spPr>
          <a:xfrm>
            <a:off x="5257800" y="1747838"/>
            <a:ext cx="3886200" cy="639762"/>
          </a:xfrm>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buNone/>
            </a:pPr>
            <a:r>
              <a:rPr lang="en-US" sz="2800"/>
              <a:t>Presentational</a:t>
            </a:r>
          </a:p>
        </p:txBody>
      </p:sp>
      <p:pic>
        <p:nvPicPr>
          <p:cNvPr id="11" name="Picture 10" descr="29f52b96bdde22ecb044500256e71b22_article-1.jpg"/>
          <p:cNvPicPr>
            <a:picLocks noChangeAspect="1"/>
          </p:cNvPicPr>
          <p:nvPr/>
        </p:nvPicPr>
        <p:blipFill>
          <a:blip r:embed="rId2"/>
          <a:stretch>
            <a:fillRect/>
          </a:stretch>
        </p:blipFill>
        <p:spPr>
          <a:xfrm>
            <a:off x="6176673" y="122936"/>
            <a:ext cx="2798999" cy="1572768"/>
          </a:xfrm>
          <a:prstGeom prst="rect">
            <a:avLst/>
          </a:prstGeom>
        </p:spPr>
      </p:pic>
      <p:sp>
        <p:nvSpPr>
          <p:cNvPr id="4" name="Slide Number Placeholder 3"/>
          <p:cNvSpPr>
            <a:spLocks noGrp="1"/>
          </p:cNvSpPr>
          <p:nvPr>
            <p:ph type="sldNum" sz="quarter" idx="12"/>
          </p:nvPr>
        </p:nvSpPr>
        <p:spPr/>
        <p:txBody>
          <a:bodyPr/>
          <a:lstStyle/>
          <a:p>
            <a:fld id="{74C2F60E-34D8-DD42-93FD-7BD7AE432328}" type="slidenum">
              <a:rPr lang="en-US"/>
              <a:pPr/>
              <a:t>91</a:t>
            </a:fld>
            <a:endParaRPr lang="en-US"/>
          </a:p>
        </p:txBody>
      </p:sp>
    </p:spTree>
    <p:extLst>
      <p:ext uri="{BB962C8B-B14F-4D97-AF65-F5344CB8AC3E}">
        <p14:creationId xmlns:p14="http://schemas.microsoft.com/office/powerpoint/2010/main" val="209042822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7"/>
          <p:cNvSpPr>
            <a:spLocks noGrp="1"/>
          </p:cNvSpPr>
          <p:nvPr>
            <p:ph type="title"/>
          </p:nvPr>
        </p:nvSpPr>
        <p:spPr>
          <a:xfrm>
            <a:off x="317500" y="114300"/>
            <a:ext cx="8521700" cy="1181101"/>
          </a:xfrm>
          <a:solidFill>
            <a:schemeClr val="accent1"/>
          </a:solidFill>
        </p:spPr>
        <p:txBody>
          <a:bodyPr>
            <a:noAutofit/>
          </a:bodyPr>
          <a:lstStyle/>
          <a:p>
            <a:r>
              <a:rPr lang="en-US" smtClean="0">
                <a:solidFill>
                  <a:schemeClr val="tx1"/>
                </a:solidFill>
                <a:latin typeface="Corbel" charset="0"/>
                <a:ea typeface="Corbel" charset="0"/>
                <a:cs typeface="Corbel" charset="0"/>
              </a:rPr>
              <a:t>Contemporary Life: Consumerism</a:t>
            </a:r>
            <a:r>
              <a:rPr lang="en-US" sz="3200" smtClean="0">
                <a:solidFill>
                  <a:schemeClr val="tx1"/>
                </a:solidFill>
                <a:latin typeface="Corbel" charset="0"/>
                <a:ea typeface="Corbel" charset="0"/>
                <a:cs typeface="Corbel" charset="0"/>
              </a:rPr>
              <a:t/>
            </a:r>
            <a:br>
              <a:rPr lang="en-US" sz="3200" smtClean="0">
                <a:solidFill>
                  <a:schemeClr val="tx1"/>
                </a:solidFill>
                <a:latin typeface="Corbel" charset="0"/>
                <a:ea typeface="Corbel" charset="0"/>
                <a:cs typeface="Corbel" charset="0"/>
              </a:rPr>
            </a:br>
            <a:r>
              <a:rPr lang="en-US" sz="3200" smtClean="0">
                <a:solidFill>
                  <a:schemeClr val="tx1"/>
                </a:solidFill>
                <a:latin typeface="Corbel" charset="0"/>
                <a:ea typeface="Corbel" charset="0"/>
                <a:cs typeface="Corbel" charset="0"/>
              </a:rPr>
              <a:t>What type of consumer am I</a:t>
            </a:r>
            <a:r>
              <a:rPr lang="en-US" sz="3200">
                <a:solidFill>
                  <a:schemeClr val="tx1"/>
                </a:solidFill>
                <a:latin typeface="Corbel" charset="0"/>
                <a:ea typeface="Corbel" charset="0"/>
                <a:cs typeface="Corbel" charset="0"/>
              </a:rPr>
              <a:t>?</a:t>
            </a:r>
          </a:p>
        </p:txBody>
      </p:sp>
      <p:sp>
        <p:nvSpPr>
          <p:cNvPr id="12" name="Footer Placeholder 11"/>
          <p:cNvSpPr>
            <a:spLocks noGrp="1"/>
          </p:cNvSpPr>
          <p:nvPr>
            <p:ph type="ftr" sz="quarter" idx="11"/>
          </p:nvPr>
        </p:nvSpPr>
        <p:spPr/>
        <p:txBody>
          <a:bodyPr/>
          <a:lstStyle/>
          <a:p>
            <a:r>
              <a:rPr lang="en-US"/>
              <a:t>Laura Terrill</a:t>
            </a:r>
          </a:p>
        </p:txBody>
      </p:sp>
      <p:pic>
        <p:nvPicPr>
          <p:cNvPr id="5" name="Picture 4" descr="7cdb9316e7030387fc92d7523c06c439.jpg"/>
          <p:cNvPicPr>
            <a:picLocks noChangeAspect="1"/>
          </p:cNvPicPr>
          <p:nvPr/>
        </p:nvPicPr>
        <p:blipFill>
          <a:blip r:embed="rId2"/>
          <a:stretch>
            <a:fillRect/>
          </a:stretch>
        </p:blipFill>
        <p:spPr>
          <a:xfrm>
            <a:off x="169749" y="1538732"/>
            <a:ext cx="2840723" cy="4023360"/>
          </a:xfrm>
          <a:prstGeom prst="rect">
            <a:avLst/>
          </a:prstGeom>
        </p:spPr>
      </p:pic>
      <p:pic>
        <p:nvPicPr>
          <p:cNvPr id="6" name="Picture 5" descr="190f0e142d3c315205a68c388c029793.jpg"/>
          <p:cNvPicPr>
            <a:picLocks noChangeAspect="1"/>
          </p:cNvPicPr>
          <p:nvPr/>
        </p:nvPicPr>
        <p:blipFill>
          <a:blip r:embed="rId3"/>
          <a:stretch>
            <a:fillRect/>
          </a:stretch>
        </p:blipFill>
        <p:spPr>
          <a:xfrm>
            <a:off x="5918200" y="1411732"/>
            <a:ext cx="3136900" cy="3136900"/>
          </a:xfrm>
          <a:prstGeom prst="rect">
            <a:avLst/>
          </a:prstGeom>
        </p:spPr>
      </p:pic>
      <p:pic>
        <p:nvPicPr>
          <p:cNvPr id="7" name="Picture 6" descr="915ab2e5a893ddf294645eafa4674555.jpg"/>
          <p:cNvPicPr>
            <a:picLocks noChangeAspect="1"/>
          </p:cNvPicPr>
          <p:nvPr/>
        </p:nvPicPr>
        <p:blipFill>
          <a:blip r:embed="rId4"/>
          <a:stretch>
            <a:fillRect/>
          </a:stretch>
        </p:blipFill>
        <p:spPr>
          <a:xfrm>
            <a:off x="3339342" y="1741932"/>
            <a:ext cx="2451858" cy="2221992"/>
          </a:xfrm>
          <a:prstGeom prst="rect">
            <a:avLst/>
          </a:prstGeom>
        </p:spPr>
      </p:pic>
      <p:pic>
        <p:nvPicPr>
          <p:cNvPr id="9" name="Picture 8" descr="dia_sin_compras_poch_2.jpg"/>
          <p:cNvPicPr>
            <a:picLocks noChangeAspect="1"/>
          </p:cNvPicPr>
          <p:nvPr/>
        </p:nvPicPr>
        <p:blipFill>
          <a:blip r:embed="rId5"/>
          <a:stretch>
            <a:fillRect/>
          </a:stretch>
        </p:blipFill>
        <p:spPr>
          <a:xfrm>
            <a:off x="4068957" y="4256532"/>
            <a:ext cx="5978560" cy="3127248"/>
          </a:xfrm>
          <a:prstGeom prst="rect">
            <a:avLst/>
          </a:prstGeom>
        </p:spPr>
      </p:pic>
      <p:pic>
        <p:nvPicPr>
          <p:cNvPr id="11" name="Picture 10" descr="consumidor.jpg"/>
          <p:cNvPicPr>
            <a:picLocks noChangeAspect="1"/>
          </p:cNvPicPr>
          <p:nvPr/>
        </p:nvPicPr>
        <p:blipFill>
          <a:blip r:embed="rId6"/>
          <a:stretch>
            <a:fillRect/>
          </a:stretch>
        </p:blipFill>
        <p:spPr>
          <a:xfrm>
            <a:off x="1245358" y="4256532"/>
            <a:ext cx="3810000" cy="2581275"/>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92</a:t>
            </a:fld>
            <a:endParaRPr lang="en-US"/>
          </a:p>
        </p:txBody>
      </p:sp>
    </p:spTree>
    <p:extLst>
      <p:ext uri="{BB962C8B-B14F-4D97-AF65-F5344CB8AC3E}">
        <p14:creationId xmlns:p14="http://schemas.microsoft.com/office/powerpoint/2010/main" val="28939853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8762" y="1715905"/>
            <a:ext cx="2926080" cy="2024272"/>
          </a:xfrm>
          <a:prstGeom prst="rect">
            <a:avLst/>
          </a:prstGeom>
        </p:spPr>
      </p:pic>
      <p:sp>
        <p:nvSpPr>
          <p:cNvPr id="2" name="Title 1"/>
          <p:cNvSpPr>
            <a:spLocks noGrp="1"/>
          </p:cNvSpPr>
          <p:nvPr>
            <p:ph type="title"/>
          </p:nvPr>
        </p:nvSpPr>
        <p:spPr>
          <a:xfrm>
            <a:off x="685800" y="238534"/>
            <a:ext cx="7829550" cy="1006474"/>
          </a:xfrm>
          <a:solidFill>
            <a:schemeClr val="accent1"/>
          </a:solidFill>
        </p:spPr>
        <p:txBody>
          <a:bodyPr>
            <a:normAutofit fontScale="90000"/>
          </a:bodyPr>
          <a:lstStyle/>
          <a:p>
            <a:pPr algn="ctr"/>
            <a:r>
              <a:rPr lang="en-US">
                <a:solidFill>
                  <a:schemeClr val="tx1"/>
                </a:solidFill>
              </a:rPr>
              <a:t>What is the story?</a:t>
            </a:r>
            <a:br>
              <a:rPr lang="en-US">
                <a:solidFill>
                  <a:schemeClr val="tx1"/>
                </a:solidFill>
              </a:rPr>
            </a:br>
            <a:r>
              <a:rPr lang="en-US" sz="2700">
                <a:solidFill>
                  <a:schemeClr val="tx1"/>
                </a:solidFill>
              </a:rPr>
              <a:t>https://www.youtube.com/watch?v=d7aQInsH6cc</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5271" y="1754246"/>
            <a:ext cx="2916701" cy="201168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082" y="1742840"/>
            <a:ext cx="2940507" cy="2011680"/>
          </a:xfrm>
          <a:prstGeom prst="rect">
            <a:avLst/>
          </a:prstGeom>
        </p:spPr>
      </p:pic>
      <p:grpSp>
        <p:nvGrpSpPr>
          <p:cNvPr id="17" name="Group 16"/>
          <p:cNvGrpSpPr/>
          <p:nvPr/>
        </p:nvGrpSpPr>
        <p:grpSpPr>
          <a:xfrm>
            <a:off x="1905000" y="1868627"/>
            <a:ext cx="5105400" cy="1812323"/>
            <a:chOff x="2018414" y="5446586"/>
            <a:chExt cx="4324350" cy="1668846"/>
          </a:xfrm>
        </p:grpSpPr>
        <p:sp>
          <p:nvSpPr>
            <p:cNvPr id="16" name="Rectangle 15"/>
            <p:cNvSpPr/>
            <p:nvPr/>
          </p:nvSpPr>
          <p:spPr>
            <a:xfrm>
              <a:off x="2018414" y="5446586"/>
              <a:ext cx="4324350" cy="166884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54013" y="5586986"/>
              <a:ext cx="3874513" cy="1390674"/>
            </a:xfrm>
            <a:prstGeom prst="rect">
              <a:avLst/>
            </a:prstGeom>
          </p:spPr>
        </p:pic>
      </p:grpSp>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0085" y="4038600"/>
            <a:ext cx="2926080" cy="2006600"/>
          </a:xfrm>
          <a:prstGeom prst="rect">
            <a:avLst/>
          </a:prstGeom>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28763" y="4025418"/>
            <a:ext cx="2926080" cy="2028361"/>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45270" y="4038599"/>
            <a:ext cx="2926080" cy="2019815"/>
          </a:xfrm>
          <a:prstGeom prst="rect">
            <a:avLst/>
          </a:prstGeom>
        </p:spPr>
      </p:pic>
      <p:grpSp>
        <p:nvGrpSpPr>
          <p:cNvPr id="20" name="Group 19"/>
          <p:cNvGrpSpPr/>
          <p:nvPr/>
        </p:nvGrpSpPr>
        <p:grpSpPr>
          <a:xfrm>
            <a:off x="2328010" y="3906991"/>
            <a:ext cx="4259379" cy="2552953"/>
            <a:chOff x="623517" y="6172200"/>
            <a:chExt cx="4259379" cy="2552953"/>
          </a:xfrm>
        </p:grpSpPr>
        <p:sp>
          <p:nvSpPr>
            <p:cNvPr id="19" name="Rectangle 18"/>
            <p:cNvSpPr/>
            <p:nvPr/>
          </p:nvSpPr>
          <p:spPr>
            <a:xfrm>
              <a:off x="623517" y="6172200"/>
              <a:ext cx="4259379" cy="255295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1881" y="6308449"/>
              <a:ext cx="3971469" cy="2212049"/>
            </a:xfrm>
            <a:prstGeom prst="rect">
              <a:avLst/>
            </a:prstGeom>
          </p:spPr>
        </p:pic>
      </p:grpSp>
      <p:sp>
        <p:nvSpPr>
          <p:cNvPr id="7" name="Footer Placeholder 6"/>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1681035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solidFill>
                  <a:schemeClr val="tx1"/>
                </a:solidFill>
                <a:latin typeface="Corbel" charset="0"/>
                <a:ea typeface="Corbel" charset="0"/>
                <a:cs typeface="Corbel" charset="0"/>
              </a:rPr>
              <a:t>Made in Bangladesh</a:t>
            </a:r>
            <a:br>
              <a:rPr lang="en-US">
                <a:solidFill>
                  <a:schemeClr val="tx1"/>
                </a:solidFill>
                <a:latin typeface="Corbel" charset="0"/>
                <a:ea typeface="Corbel" charset="0"/>
                <a:cs typeface="Corbel" charset="0"/>
              </a:rPr>
            </a:br>
            <a:r>
              <a:rPr lang="en-US" sz="2700">
                <a:solidFill>
                  <a:schemeClr val="tx1"/>
                </a:solidFill>
                <a:latin typeface="Corbel" charset="0"/>
                <a:ea typeface="Corbel" charset="0"/>
                <a:cs typeface="Corbel" charset="0"/>
              </a:rPr>
              <a:t>https://www.youtube.com/watch?v=d7aQInsH6cc</a:t>
            </a:r>
          </a:p>
        </p:txBody>
      </p:sp>
      <p:sp>
        <p:nvSpPr>
          <p:cNvPr id="8" name="Footer Placeholder 7"/>
          <p:cNvSpPr>
            <a:spLocks noGrp="1"/>
          </p:cNvSpPr>
          <p:nvPr>
            <p:ph type="ftr" sz="quarter" idx="11"/>
          </p:nvPr>
        </p:nvSpPr>
        <p:spPr/>
        <p:txBody>
          <a:bodyPr/>
          <a:lstStyle/>
          <a:p>
            <a:r>
              <a:rPr lang="en-US"/>
              <a:t>Laura Terrill</a:t>
            </a:r>
          </a:p>
        </p:txBody>
      </p:sp>
      <p:sp>
        <p:nvSpPr>
          <p:cNvPr id="3" name="Slide Number Placeholder 2"/>
          <p:cNvSpPr>
            <a:spLocks noGrp="1"/>
          </p:cNvSpPr>
          <p:nvPr>
            <p:ph type="sldNum" sz="quarter" idx="12"/>
          </p:nvPr>
        </p:nvSpPr>
        <p:spPr/>
        <p:txBody>
          <a:bodyPr/>
          <a:lstStyle/>
          <a:p>
            <a:fld id="{74C2F60E-34D8-DD42-93FD-7BD7AE432328}" type="slidenum">
              <a:rPr lang="en-US"/>
              <a:pPr/>
              <a:t>94</a:t>
            </a:fld>
            <a:endParaRPr lang="en-US"/>
          </a:p>
        </p:txBody>
      </p:sp>
      <p:sp>
        <p:nvSpPr>
          <p:cNvPr id="5" name="Content Placeholder 4"/>
          <p:cNvSpPr>
            <a:spLocks noGrp="1"/>
          </p:cNvSpPr>
          <p:nvPr>
            <p:ph idx="1"/>
          </p:nvPr>
        </p:nvSpPr>
        <p:spPr/>
        <p:txBody>
          <a:bodyPr/>
          <a:lstStyle/>
          <a:p>
            <a:endParaRPr lang="en-US"/>
          </a:p>
        </p:txBody>
      </p:sp>
    </p:spTree>
    <p:extLst>
      <p:ext uri="{BB962C8B-B14F-4D97-AF65-F5344CB8AC3E}">
        <p14:creationId xmlns:p14="http://schemas.microsoft.com/office/powerpoint/2010/main" val="201820093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26064" y="330199"/>
            <a:ext cx="8229600" cy="731520"/>
          </a:xfrm>
          <a:solidFill>
            <a:schemeClr val="accent1"/>
          </a:solidFill>
        </p:spPr>
        <p:txBody>
          <a:bodyPr>
            <a:normAutofit/>
          </a:bodyPr>
          <a:lstStyle/>
          <a:p>
            <a:pPr algn="ctr"/>
            <a:r>
              <a:rPr lang="en-US">
                <a:solidFill>
                  <a:schemeClr val="tx1"/>
                </a:solidFill>
                <a:latin typeface="Corbel" charset="0"/>
                <a:ea typeface="Corbel" charset="0"/>
                <a:cs typeface="Corbel" charset="0"/>
              </a:rPr>
              <a:t>Made in Bangladesh	</a:t>
            </a:r>
          </a:p>
        </p:txBody>
      </p:sp>
      <p:sp>
        <p:nvSpPr>
          <p:cNvPr id="3" name="Content Placeholder 2"/>
          <p:cNvSpPr>
            <a:spLocks noGrp="1"/>
          </p:cNvSpPr>
          <p:nvPr>
            <p:ph idx="1"/>
          </p:nvPr>
        </p:nvSpPr>
        <p:spPr>
          <a:xfrm>
            <a:off x="526064" y="1244600"/>
            <a:ext cx="8229600" cy="5406229"/>
          </a:xfrm>
        </p:spPr>
        <p:txBody>
          <a:bodyPr>
            <a:noAutofit/>
          </a:bodyPr>
          <a:lstStyle/>
          <a:p>
            <a:pPr marL="0" indent="0">
              <a:lnSpc>
                <a:spcPct val="100000"/>
              </a:lnSpc>
              <a:spcBef>
                <a:spcPts val="0"/>
              </a:spcBef>
              <a:spcAft>
                <a:spcPts val="0"/>
              </a:spcAft>
              <a:buNone/>
            </a:pPr>
            <a:r>
              <a:rPr lang="en-US" sz="2400" smtClean="0">
                <a:solidFill>
                  <a:schemeClr val="tx1"/>
                </a:solidFill>
                <a:latin typeface="Corbel" charset="0"/>
                <a:ea typeface="Corbel" charset="0"/>
                <a:cs typeface="Corbel" charset="0"/>
              </a:rPr>
              <a:t>Provide sentences </a:t>
            </a:r>
            <a:r>
              <a:rPr lang="en-US" sz="2400">
                <a:solidFill>
                  <a:schemeClr val="tx1"/>
                </a:solidFill>
                <a:latin typeface="Corbel" charset="0"/>
                <a:ea typeface="Corbel" charset="0"/>
                <a:cs typeface="Corbel" charset="0"/>
              </a:rPr>
              <a:t>in target language. Try to use cognates and circumlocution as much as possible at this point. Then, if you want them to have a specific word like "sewing" connect it to the cognate or definition you use in the either/or activity. </a:t>
            </a:r>
          </a:p>
          <a:p>
            <a:pPr marL="0" indent="0">
              <a:lnSpc>
                <a:spcPct val="100000"/>
              </a:lnSpc>
              <a:spcBef>
                <a:spcPts val="0"/>
              </a:spcBef>
              <a:spcAft>
                <a:spcPts val="0"/>
              </a:spcAft>
              <a:buNone/>
            </a:pPr>
            <a:endParaRPr lang="en-US" sz="2400">
              <a:solidFill>
                <a:schemeClr val="tx1"/>
              </a:solidFill>
              <a:latin typeface="Corbel" charset="0"/>
              <a:ea typeface="Corbel" charset="0"/>
              <a:cs typeface="Corbel" charset="0"/>
            </a:endParaRPr>
          </a:p>
          <a:p>
            <a:pPr lvl="1">
              <a:lnSpc>
                <a:spcPct val="100000"/>
              </a:lnSpc>
              <a:spcBef>
                <a:spcPts val="0"/>
              </a:spcBef>
              <a:spcAft>
                <a:spcPts val="0"/>
              </a:spcAft>
            </a:pPr>
            <a:r>
              <a:rPr lang="en-US" sz="2400">
                <a:solidFill>
                  <a:schemeClr val="tx1"/>
                </a:solidFill>
                <a:latin typeface="Corbel" charset="0"/>
                <a:ea typeface="Corbel" charset="0"/>
                <a:cs typeface="Corbel" charset="0"/>
              </a:rPr>
              <a:t>She works in the US or in Banglesh. </a:t>
            </a:r>
          </a:p>
          <a:p>
            <a:pPr lvl="1">
              <a:lnSpc>
                <a:spcPct val="100000"/>
              </a:lnSpc>
              <a:spcBef>
                <a:spcPts val="0"/>
              </a:spcBef>
              <a:spcAft>
                <a:spcPts val="0"/>
              </a:spcAft>
            </a:pPr>
            <a:r>
              <a:rPr lang="en-US" sz="2400">
                <a:solidFill>
                  <a:schemeClr val="tx1"/>
                </a:solidFill>
                <a:latin typeface="Corbel" charset="0"/>
                <a:ea typeface="Corbel" charset="0"/>
                <a:cs typeface="Corbel" charset="0"/>
              </a:rPr>
              <a:t>She works in a factory or in a school - by making the choice obvious you are able to embed new words in context. </a:t>
            </a:r>
          </a:p>
          <a:p>
            <a:pPr lvl="1">
              <a:lnSpc>
                <a:spcPct val="100000"/>
              </a:lnSpc>
              <a:spcBef>
                <a:spcPts val="0"/>
              </a:spcBef>
              <a:spcAft>
                <a:spcPts val="0"/>
              </a:spcAft>
            </a:pPr>
            <a:r>
              <a:rPr lang="en-US" sz="2400">
                <a:solidFill>
                  <a:schemeClr val="tx1"/>
                </a:solidFill>
                <a:latin typeface="Corbel" charset="0"/>
                <a:ea typeface="Corbel" charset="0"/>
                <a:cs typeface="Corbel" charset="0"/>
              </a:rPr>
              <a:t>She makes clothes or she makes computers. </a:t>
            </a:r>
          </a:p>
          <a:p>
            <a:pPr lvl="1">
              <a:lnSpc>
                <a:spcPct val="100000"/>
              </a:lnSpc>
              <a:spcBef>
                <a:spcPts val="0"/>
              </a:spcBef>
              <a:spcAft>
                <a:spcPts val="0"/>
              </a:spcAft>
            </a:pPr>
            <a:r>
              <a:rPr lang="en-US" sz="2400">
                <a:solidFill>
                  <a:schemeClr val="tx1"/>
                </a:solidFill>
                <a:latin typeface="Corbel" charset="0"/>
                <a:ea typeface="Corbel" charset="0"/>
                <a:cs typeface="Corbel" charset="0"/>
              </a:rPr>
              <a:t>She likes her work or hates her work. </a:t>
            </a:r>
          </a:p>
          <a:p>
            <a:pPr lvl="1">
              <a:lnSpc>
                <a:spcPct val="100000"/>
              </a:lnSpc>
              <a:spcBef>
                <a:spcPts val="0"/>
              </a:spcBef>
              <a:spcAft>
                <a:spcPts val="0"/>
              </a:spcAft>
            </a:pPr>
            <a:r>
              <a:rPr lang="en-US" sz="2400">
                <a:solidFill>
                  <a:schemeClr val="tx1"/>
                </a:solidFill>
                <a:latin typeface="Corbel" charset="0"/>
                <a:ea typeface="Corbel" charset="0"/>
                <a:cs typeface="Corbel" charset="0"/>
              </a:rPr>
              <a:t>The boxes stay in Bangladesh or go to many countries. </a:t>
            </a:r>
          </a:p>
          <a:p>
            <a:pPr marL="342900" lvl="1" indent="0">
              <a:lnSpc>
                <a:spcPct val="100000"/>
              </a:lnSpc>
              <a:spcBef>
                <a:spcPts val="0"/>
              </a:spcBef>
              <a:spcAft>
                <a:spcPts val="0"/>
              </a:spcAft>
              <a:buNone/>
            </a:pPr>
            <a:endParaRPr lang="en-US" sz="2400">
              <a:solidFill>
                <a:schemeClr val="tx1"/>
              </a:solidFill>
              <a:latin typeface="Corbel" charset="0"/>
              <a:ea typeface="Corbel" charset="0"/>
              <a:cs typeface="Corbel" charset="0"/>
            </a:endParaRPr>
          </a:p>
          <a:p>
            <a:pPr marL="0" indent="0">
              <a:lnSpc>
                <a:spcPct val="100000"/>
              </a:lnSpc>
              <a:spcBef>
                <a:spcPts val="0"/>
              </a:spcBef>
              <a:spcAft>
                <a:spcPts val="0"/>
              </a:spcAft>
              <a:buNone/>
            </a:pPr>
            <a:r>
              <a:rPr lang="en-US" sz="2400">
                <a:solidFill>
                  <a:schemeClr val="tx1"/>
                </a:solidFill>
                <a:latin typeface="Corbel" charset="0"/>
                <a:ea typeface="Corbel" charset="0"/>
                <a:cs typeface="Corbel" charset="0"/>
              </a:rPr>
              <a:t>Show the video in chunks at this point. Stop and have them retell the story in their own words. </a:t>
            </a:r>
          </a:p>
          <a:p>
            <a:pPr>
              <a:buNone/>
            </a:pPr>
            <a:endParaRPr lang="en-US" sz="2400">
              <a:solidFill>
                <a:schemeClr val="tx1"/>
              </a:solidFill>
              <a:latin typeface="Corbel" charset="0"/>
              <a:ea typeface="Corbel" charset="0"/>
              <a:cs typeface="Corbel" charset="0"/>
            </a:endParaRPr>
          </a:p>
        </p:txBody>
      </p:sp>
      <p:sp>
        <p:nvSpPr>
          <p:cNvPr id="5" name="Footer Placeholder 4"/>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lstStyle/>
          <a:p>
            <a:fld id="{74C2F60E-34D8-DD42-93FD-7BD7AE432328}" type="slidenum">
              <a:rPr lang="en-US"/>
              <a:pPr/>
              <a:t>95</a:t>
            </a:fld>
            <a:endParaRPr lang="en-US"/>
          </a:p>
        </p:txBody>
      </p:sp>
    </p:spTree>
    <p:extLst>
      <p:ext uri="{BB962C8B-B14F-4D97-AF65-F5344CB8AC3E}">
        <p14:creationId xmlns:p14="http://schemas.microsoft.com/office/powerpoint/2010/main" val="39894379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723613" cy="1129137"/>
          </a:xfrm>
          <a:solidFill>
            <a:schemeClr val="accent1"/>
          </a:solidFill>
        </p:spPr>
        <p:txBody>
          <a:bodyPr>
            <a:normAutofit fontScale="90000"/>
          </a:bodyPr>
          <a:lstStyle/>
          <a:p>
            <a:r>
              <a:rPr lang="en-US">
                <a:solidFill>
                  <a:schemeClr val="tx1"/>
                </a:solidFill>
              </a:rPr>
              <a:t>Working with Interpretive Texts	</a:t>
            </a:r>
          </a:p>
        </p:txBody>
      </p:sp>
      <p:sp>
        <p:nvSpPr>
          <p:cNvPr id="3" name="Content Placeholder 2"/>
          <p:cNvSpPr>
            <a:spLocks noGrp="1"/>
          </p:cNvSpPr>
          <p:nvPr>
            <p:ph idx="1"/>
          </p:nvPr>
        </p:nvSpPr>
        <p:spPr/>
        <p:txBody>
          <a:bodyPr>
            <a:normAutofit lnSpcReduction="10000"/>
          </a:bodyPr>
          <a:lstStyle/>
          <a:p>
            <a:r>
              <a:rPr lang="en-US" sz="2800"/>
              <a:t>Minimize worksheets</a:t>
            </a:r>
          </a:p>
          <a:p>
            <a:r>
              <a:rPr lang="en-US" sz="2800"/>
              <a:t>Teach in target language</a:t>
            </a:r>
          </a:p>
          <a:p>
            <a:r>
              <a:rPr lang="en-US" sz="2800"/>
              <a:t>Pace the way the text is used, not all in one class</a:t>
            </a:r>
          </a:p>
          <a:p>
            <a:r>
              <a:rPr lang="en-US" sz="2800"/>
              <a:t>Plan the “before” activity to create interest, activate prior knowledge</a:t>
            </a:r>
          </a:p>
          <a:p>
            <a:r>
              <a:rPr lang="en-US" sz="2800"/>
              <a:t>Plan the “during” reading activities to ensure that each student reads and thinks actively about what they are reading</a:t>
            </a:r>
          </a:p>
          <a:p>
            <a:r>
              <a:rPr lang="en-US" sz="2800"/>
              <a:t>Plan the “after” reading to allow students to extend their learning</a:t>
            </a:r>
          </a:p>
        </p:txBody>
      </p:sp>
      <p:sp>
        <p:nvSpPr>
          <p:cNvPr id="6" name="Slide Number Placeholder 5"/>
          <p:cNvSpPr>
            <a:spLocks noGrp="1"/>
          </p:cNvSpPr>
          <p:nvPr>
            <p:ph type="sldNum" sz="quarter" idx="12"/>
          </p:nvPr>
        </p:nvSpPr>
        <p:spPr/>
        <p:txBody>
          <a:bodyPr/>
          <a:lstStyle/>
          <a:p>
            <a:fld id="{74C2F60E-34D8-DD42-93FD-7BD7AE432328}" type="slidenum">
              <a:rPr lang="en-US"/>
              <a:pPr/>
              <a:t>96</a:t>
            </a:fld>
            <a:endParaRPr lang="en-US" dirty="0"/>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1528577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261" y="451624"/>
            <a:ext cx="8598261" cy="1053790"/>
          </a:xfrm>
          <a:solidFill>
            <a:schemeClr val="accent1"/>
          </a:solidFill>
        </p:spPr>
        <p:txBody>
          <a:bodyPr>
            <a:noAutofit/>
          </a:bodyPr>
          <a:lstStyle/>
          <a:p>
            <a:pPr algn="ctr"/>
            <a:r>
              <a:rPr lang="en-US" sz="3200">
                <a:solidFill>
                  <a:schemeClr val="tx1"/>
                </a:solidFill>
              </a:rPr>
              <a:t>ACTFL IPA INTERPRETIVE TASK </a:t>
            </a:r>
            <a:br>
              <a:rPr lang="en-US" sz="3200">
                <a:solidFill>
                  <a:schemeClr val="tx1"/>
                </a:solidFill>
              </a:rPr>
            </a:br>
            <a:r>
              <a:rPr lang="en-US" sz="3200">
                <a:solidFill>
                  <a:schemeClr val="tx1"/>
                </a:solidFill>
              </a:rPr>
              <a:t>COMPREHENSION GUIDE</a:t>
            </a:r>
          </a:p>
        </p:txBody>
      </p:sp>
      <p:sp>
        <p:nvSpPr>
          <p:cNvPr id="5" name="Content Placeholder 4"/>
          <p:cNvSpPr>
            <a:spLocks noGrp="1"/>
          </p:cNvSpPr>
          <p:nvPr>
            <p:ph idx="1"/>
          </p:nvPr>
        </p:nvSpPr>
        <p:spPr/>
        <p:txBody>
          <a:bodyPr>
            <a:normAutofit/>
          </a:bodyPr>
          <a:lstStyle/>
          <a:p>
            <a:r>
              <a:rPr lang="en-US">
                <a:solidFill>
                  <a:schemeClr val="tx1"/>
                </a:solidFill>
              </a:rPr>
              <a:t>Key Word Recognition </a:t>
            </a:r>
            <a:r>
              <a:rPr lang="en-US" i="1">
                <a:solidFill>
                  <a:schemeClr val="tx1"/>
                </a:solidFill>
              </a:rPr>
              <a:t>(English to Target Language)</a:t>
            </a:r>
          </a:p>
          <a:p>
            <a:r>
              <a:rPr lang="en-US">
                <a:solidFill>
                  <a:schemeClr val="tx1"/>
                </a:solidFill>
              </a:rPr>
              <a:t>Main Idea(s)</a:t>
            </a:r>
          </a:p>
          <a:p>
            <a:r>
              <a:rPr lang="en-US">
                <a:solidFill>
                  <a:schemeClr val="tx1"/>
                </a:solidFill>
              </a:rPr>
              <a:t>Supporting Details</a:t>
            </a:r>
          </a:p>
          <a:p>
            <a:r>
              <a:rPr lang="en-US">
                <a:solidFill>
                  <a:schemeClr val="tx1"/>
                </a:solidFill>
              </a:rPr>
              <a:t>Organizational Features</a:t>
            </a:r>
          </a:p>
          <a:p>
            <a:r>
              <a:rPr lang="en-US">
                <a:solidFill>
                  <a:schemeClr val="tx1"/>
                </a:solidFill>
              </a:rPr>
              <a:t>Guessing Meaning from Context </a:t>
            </a:r>
            <a:r>
              <a:rPr lang="en-US" i="1">
                <a:solidFill>
                  <a:schemeClr val="tx1"/>
                </a:solidFill>
              </a:rPr>
              <a:t>(TL to English)</a:t>
            </a:r>
          </a:p>
          <a:p>
            <a:r>
              <a:rPr lang="en-US">
                <a:solidFill>
                  <a:schemeClr val="tx1"/>
                </a:solidFill>
              </a:rPr>
              <a:t>Inferences</a:t>
            </a:r>
          </a:p>
          <a:p>
            <a:r>
              <a:rPr lang="en-US">
                <a:solidFill>
                  <a:schemeClr val="tx1"/>
                </a:solidFill>
              </a:rPr>
              <a:t>Author’s Perspective </a:t>
            </a:r>
          </a:p>
          <a:p>
            <a:r>
              <a:rPr lang="en-US">
                <a:solidFill>
                  <a:schemeClr val="tx1"/>
                </a:solidFill>
              </a:rPr>
              <a:t>Comparing Cultural Perspectives</a:t>
            </a:r>
          </a:p>
          <a:p>
            <a:r>
              <a:rPr lang="en-US">
                <a:solidFill>
                  <a:schemeClr val="tx1"/>
                </a:solidFill>
              </a:rPr>
              <a:t>Personal Reaction to the Text</a:t>
            </a:r>
          </a:p>
        </p:txBody>
      </p:sp>
      <p:sp>
        <p:nvSpPr>
          <p:cNvPr id="4" name="TextBox 3"/>
          <p:cNvSpPr txBox="1"/>
          <p:nvPr/>
        </p:nvSpPr>
        <p:spPr>
          <a:xfrm>
            <a:off x="1541004" y="6177128"/>
            <a:ext cx="7662261" cy="646331"/>
          </a:xfrm>
          <a:prstGeom prst="rect">
            <a:avLst/>
          </a:prstGeom>
          <a:noFill/>
        </p:spPr>
        <p:txBody>
          <a:bodyPr wrap="none" rtlCol="0">
            <a:spAutoFit/>
          </a:bodyPr>
          <a:lstStyle/>
          <a:p>
            <a:r>
              <a:rPr lang="en-US"/>
              <a:t>Adapted from: </a:t>
            </a:r>
            <a:r>
              <a:rPr lang="en-US">
                <a:sym typeface="Symbol"/>
              </a:rPr>
              <a:t></a:t>
            </a:r>
            <a:r>
              <a:rPr lang="en-US"/>
              <a:t>2013 Implementing Integrated Performance Assessment </a:t>
            </a:r>
          </a:p>
          <a:p>
            <a:endParaRPr lang="en-US"/>
          </a:p>
        </p:txBody>
      </p:sp>
      <p:sp>
        <p:nvSpPr>
          <p:cNvPr id="3" name="Slide Number Placeholder 2"/>
          <p:cNvSpPr>
            <a:spLocks noGrp="1"/>
          </p:cNvSpPr>
          <p:nvPr>
            <p:ph type="sldNum" sz="quarter" idx="12"/>
          </p:nvPr>
        </p:nvSpPr>
        <p:spPr/>
        <p:txBody>
          <a:bodyPr/>
          <a:lstStyle/>
          <a:p>
            <a:fld id="{74C2F60E-34D8-DD42-93FD-7BD7AE432328}" type="slidenum">
              <a:rPr lang="en-US"/>
              <a:pPr/>
              <a:t>97</a:t>
            </a:fld>
            <a:endParaRPr lang="en-US" dirty="0"/>
          </a:p>
        </p:txBody>
      </p:sp>
      <p:sp>
        <p:nvSpPr>
          <p:cNvPr id="6" name="Footer Placeholder 5"/>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37303349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0" y="63500"/>
            <a:ext cx="9105900" cy="6718300"/>
          </a:xfrm>
          <a:prstGeom prst="rect">
            <a:avLst/>
          </a:prstGeom>
        </p:spPr>
      </p:pic>
      <p:sp>
        <p:nvSpPr>
          <p:cNvPr id="3" name="Slide Number Placeholder 2"/>
          <p:cNvSpPr>
            <a:spLocks noGrp="1"/>
          </p:cNvSpPr>
          <p:nvPr>
            <p:ph type="sldNum" sz="quarter" idx="12"/>
          </p:nvPr>
        </p:nvSpPr>
        <p:spPr/>
        <p:txBody>
          <a:bodyPr/>
          <a:lstStyle/>
          <a:p>
            <a:fld id="{74C2F60E-34D8-DD42-93FD-7BD7AE432328}" type="slidenum">
              <a:rPr lang="en-US"/>
              <a:pPr/>
              <a:t>98</a:t>
            </a:fld>
            <a:endParaRPr lang="en-US" dirty="0"/>
          </a:p>
        </p:txBody>
      </p:sp>
      <p:sp>
        <p:nvSpPr>
          <p:cNvPr id="2" name="Footer Placeholder 1"/>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06910083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a:t>IPA Interpretive Comprehension</a:t>
            </a:r>
            <a:br>
              <a:rPr lang="en-US"/>
            </a:br>
            <a:r>
              <a:rPr lang="en-US" sz="3111"/>
              <a:t>Literal Comprehension</a:t>
            </a:r>
          </a:p>
        </p:txBody>
      </p:sp>
      <p:graphicFrame>
        <p:nvGraphicFramePr>
          <p:cNvPr id="6" name="Content Placeholder 5"/>
          <p:cNvGraphicFramePr>
            <a:graphicFrameLocks noGrp="1"/>
          </p:cNvGraphicFramePr>
          <p:nvPr>
            <p:ph sz="quarter" idx="1"/>
          </p:nvPr>
        </p:nvGraphicFramePr>
        <p:xfrm>
          <a:off x="127000" y="1739900"/>
          <a:ext cx="8890000" cy="4366133"/>
        </p:xfrm>
        <a:graphic>
          <a:graphicData uri="http://schemas.openxmlformats.org/drawingml/2006/table">
            <a:tbl>
              <a:tblPr firstRow="1" bandRow="1">
                <a:tableStyleId>{5C22544A-7EE6-4342-B048-85BDC9FD1C3A}</a:tableStyleId>
              </a:tblPr>
              <a:tblGrid>
                <a:gridCol w="1778000"/>
                <a:gridCol w="1778000"/>
                <a:gridCol w="1778000"/>
                <a:gridCol w="1778000"/>
                <a:gridCol w="1778000"/>
              </a:tblGrid>
              <a:tr h="647700">
                <a:tc>
                  <a:txBody>
                    <a:bodyPr/>
                    <a:lstStyle/>
                    <a:p>
                      <a:endParaRPr lang="en-US"/>
                    </a:p>
                  </a:txBody>
                  <a:tcPr/>
                </a:tc>
                <a:tc>
                  <a:txBody>
                    <a:bodyPr/>
                    <a:lstStyle/>
                    <a:p>
                      <a:pPr algn="ctr"/>
                      <a:r>
                        <a:rPr lang="en-US" sz="1600"/>
                        <a:t>Strong Comprehension</a:t>
                      </a:r>
                    </a:p>
                  </a:txBody>
                  <a:tcPr/>
                </a:tc>
                <a:tc>
                  <a:txBody>
                    <a:bodyPr/>
                    <a:lstStyle/>
                    <a:p>
                      <a:pPr algn="ctr"/>
                      <a:r>
                        <a:rPr lang="en-US" sz="1600"/>
                        <a:t>Meets Expectations</a:t>
                      </a:r>
                    </a:p>
                  </a:txBody>
                  <a:tcPr/>
                </a:tc>
                <a:tc>
                  <a:txBody>
                    <a:bodyPr/>
                    <a:lstStyle/>
                    <a:p>
                      <a:pPr algn="ctr"/>
                      <a:r>
                        <a:rPr lang="en-US" sz="1600"/>
                        <a:t>Approaching Expectations</a:t>
                      </a:r>
                    </a:p>
                  </a:txBody>
                  <a:tcPr/>
                </a:tc>
                <a:tc>
                  <a:txBody>
                    <a:bodyPr/>
                    <a:lstStyle/>
                    <a:p>
                      <a:pPr algn="ctr"/>
                      <a:r>
                        <a:rPr lang="en-US" sz="1600"/>
                        <a:t>Minimal</a:t>
                      </a:r>
                      <a:r>
                        <a:rPr lang="en-US" sz="1600" baseline="0"/>
                        <a:t> Comprehension</a:t>
                      </a:r>
                    </a:p>
                  </a:txBody>
                  <a:tcPr/>
                </a:tc>
              </a:tr>
              <a:tr h="370840">
                <a:tc>
                  <a:txBody>
                    <a:bodyPr/>
                    <a:lstStyle/>
                    <a:p>
                      <a:pPr marL="0" marR="0">
                        <a:lnSpc>
                          <a:spcPct val="107000"/>
                        </a:lnSpc>
                        <a:spcBef>
                          <a:spcPts val="0"/>
                        </a:spcBef>
                        <a:spcAft>
                          <a:spcPts val="0"/>
                        </a:spcAft>
                      </a:pPr>
                      <a:r>
                        <a:rPr lang="en-US" sz="1400" b="1">
                          <a:latin typeface="+mn-lt"/>
                          <a:ea typeface="Calibri"/>
                          <a:cs typeface="Times New Roman"/>
                        </a:rPr>
                        <a:t>Word Recognition</a:t>
                      </a:r>
                      <a:endParaRPr lang="en-US" sz="14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200">
                          <a:latin typeface="+mn-lt"/>
                          <a:ea typeface="Calibri"/>
                          <a:cs typeface="Times New Roman"/>
                        </a:rPr>
                        <a:t>Identifies all key words appropriately within context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majority of key words appropriately within context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half of key words appropriately within the context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a few key words appropriately within the context of the text.</a:t>
                      </a:r>
                    </a:p>
                  </a:txBody>
                  <a:tcPr marL="68580" marR="68580" marT="0" marB="0"/>
                </a:tc>
              </a:tr>
              <a:tr h="370840">
                <a:tc>
                  <a:txBody>
                    <a:bodyPr/>
                    <a:lstStyle/>
                    <a:p>
                      <a:pPr marL="0" marR="0">
                        <a:lnSpc>
                          <a:spcPct val="107000"/>
                        </a:lnSpc>
                        <a:spcBef>
                          <a:spcPts val="0"/>
                        </a:spcBef>
                        <a:spcAft>
                          <a:spcPts val="0"/>
                        </a:spcAft>
                      </a:pPr>
                      <a:r>
                        <a:rPr lang="en-US" sz="1400" b="1">
                          <a:latin typeface="+mn-lt"/>
                          <a:ea typeface="Calibri"/>
                          <a:cs typeface="Times New Roman"/>
                        </a:rPr>
                        <a:t>Main Idea Detection</a:t>
                      </a:r>
                      <a:endParaRPr lang="en-US" sz="14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200">
                          <a:latin typeface="+mn-lt"/>
                          <a:ea typeface="Calibri"/>
                          <a:cs typeface="Times New Roman"/>
                        </a:rPr>
                        <a:t>Identifies the complete main ideas(s)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the key parts of the main ideas(s) of the text but misses some elements.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some part of the main idea(s)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May identify some ideas from the text but they do not represent the main idea(s).</a:t>
                      </a:r>
                    </a:p>
                  </a:txBody>
                  <a:tcPr marL="68580" marR="68580" marT="0" marB="0"/>
                </a:tc>
              </a:tr>
              <a:tr h="370840">
                <a:tc>
                  <a:txBody>
                    <a:bodyPr/>
                    <a:lstStyle/>
                    <a:p>
                      <a:pPr marL="0" marR="0">
                        <a:lnSpc>
                          <a:spcPct val="107000"/>
                        </a:lnSpc>
                        <a:spcBef>
                          <a:spcPts val="0"/>
                        </a:spcBef>
                        <a:spcAft>
                          <a:spcPts val="0"/>
                        </a:spcAft>
                      </a:pPr>
                      <a:r>
                        <a:rPr lang="en-US" sz="1400" b="1">
                          <a:latin typeface="+mn-lt"/>
                          <a:ea typeface="Calibri"/>
                          <a:cs typeface="Times New Roman"/>
                        </a:rPr>
                        <a:t>Supporting Detail Detection</a:t>
                      </a:r>
                      <a:endParaRPr lang="en-US" sz="14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200">
                          <a:latin typeface="+mn-lt"/>
                          <a:ea typeface="Calibri"/>
                          <a:cs typeface="Times New Roman"/>
                        </a:rPr>
                        <a:t>Identifies all supporting details in the text and accurately provides information from the text to explain these details.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the majority of supporting details in the text and provides information from the text to explain some of these details.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some supporting details in the text and may provide limited information from the text to explain these details.  Or identifies the majority of supporting details but is unable to provide information from the text to explain these details.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a few supporting details in the text but may be unable to provide information from the text to explain these details.</a:t>
                      </a:r>
                    </a:p>
                  </a:txBody>
                  <a:tcPr marL="68580" marR="68580" marT="0" marB="0"/>
                </a:tc>
              </a:tr>
            </a:tbl>
          </a:graphicData>
        </a:graphic>
      </p:graphicFrame>
      <p:sp>
        <p:nvSpPr>
          <p:cNvPr id="7" name="TextBox 6"/>
          <p:cNvSpPr txBox="1"/>
          <p:nvPr/>
        </p:nvSpPr>
        <p:spPr>
          <a:xfrm>
            <a:off x="2425700" y="65119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3" name="Slide Number Placeholder 2"/>
          <p:cNvSpPr>
            <a:spLocks noGrp="1"/>
          </p:cNvSpPr>
          <p:nvPr>
            <p:ph type="sldNum" sz="quarter" idx="12"/>
          </p:nvPr>
        </p:nvSpPr>
        <p:spPr/>
        <p:txBody>
          <a:bodyPr/>
          <a:lstStyle/>
          <a:p>
            <a:fld id="{74C2F60E-34D8-DD42-93FD-7BD7AE432328}" type="slidenum">
              <a:rPr lang="en-US"/>
              <a:pPr/>
              <a:t>99</a:t>
            </a:fld>
            <a:endParaRPr lang="en-US" dirty="0"/>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382093010"/>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Depth</Template>
  <TotalTime>7667</TotalTime>
  <Words>7413</Words>
  <Application>Microsoft Macintosh PowerPoint</Application>
  <PresentationFormat>On-screen Show (4:3)</PresentationFormat>
  <Paragraphs>1291</Paragraphs>
  <Slides>128</Slides>
  <Notes>38</Notes>
  <HiddenSlides>0</HiddenSlides>
  <MMClips>2</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128</vt:i4>
      </vt:variant>
    </vt:vector>
  </HeadingPairs>
  <TitlesOfParts>
    <vt:vector size="140" baseType="lpstr">
      <vt:lpstr>Calibri</vt:lpstr>
      <vt:lpstr>Cambria</vt:lpstr>
      <vt:lpstr>Corbel</vt:lpstr>
      <vt:lpstr>Courier New</vt:lpstr>
      <vt:lpstr>Georgia</vt:lpstr>
      <vt:lpstr>ＭＳ Ｐゴシック</vt:lpstr>
      <vt:lpstr>Palatino</vt:lpstr>
      <vt:lpstr>Symbol</vt:lpstr>
      <vt:lpstr>Times New Roman</vt:lpstr>
      <vt:lpstr>Wingdings</vt:lpstr>
      <vt:lpstr>Arial</vt:lpstr>
      <vt:lpstr>Depth</vt:lpstr>
      <vt:lpstr>DEVELOPING  THE MODES OF COMMUNICATION</vt:lpstr>
      <vt:lpstr>PowerPoint Presentation</vt:lpstr>
      <vt:lpstr>PowerPoint Presentation</vt:lpstr>
      <vt:lpstr>PowerPoint Presentation</vt:lpstr>
      <vt:lpstr>PowerPoint Presentation</vt:lpstr>
      <vt:lpstr>What does it mean to be proficient?</vt:lpstr>
      <vt:lpstr>PowerPoint Presentation</vt:lpstr>
      <vt:lpstr>PowerPoint Presentation</vt:lpstr>
      <vt:lpstr>PowerPoint Presentation</vt:lpstr>
      <vt:lpstr>PowerPoint Presentation</vt:lpstr>
      <vt:lpstr>ACTFL – Proficiency</vt:lpstr>
      <vt:lpstr>Proficiency Levels</vt:lpstr>
      <vt:lpstr>Performance and Proficiency</vt:lpstr>
      <vt:lpstr>Performance</vt:lpstr>
      <vt:lpstr>Proficiency</vt:lpstr>
      <vt:lpstr>PERFORMANCE towards PROFICIENCY</vt:lpstr>
      <vt:lpstr>Quantity and Organization  of Language Expands</vt:lpstr>
      <vt:lpstr>NCSSFL-ACTFL Global Can-Do Benchmarks </vt:lpstr>
      <vt:lpstr>PowerPoint Presentation</vt:lpstr>
      <vt:lpstr>Curriculum as Mirror and Window</vt:lpstr>
      <vt:lpstr>PowerPoint Presentation</vt:lpstr>
      <vt:lpstr>Mindset for Curriculum Design</vt:lpstr>
      <vt:lpstr>Backward Design</vt:lpstr>
      <vt:lpstr>Global Challenges: Schooling Around the World What role does school play in our lives?</vt:lpstr>
      <vt:lpstr>Unit Overview</vt:lpstr>
      <vt:lpstr>Identity/Belonging: School Days What role does school play in our lives?</vt:lpstr>
      <vt:lpstr>ACTFL Integrated Performance Assessment</vt:lpstr>
      <vt:lpstr>Identity/Belonging: School Days What role does school play in our lives?</vt:lpstr>
      <vt:lpstr>Performance Based Assessment</vt:lpstr>
      <vt:lpstr>What about discrete point skills?</vt:lpstr>
      <vt:lpstr>Vocabulary “Quizzes”</vt:lpstr>
      <vt:lpstr>PowerPoint Presentation</vt:lpstr>
      <vt:lpstr>Grammar in context</vt:lpstr>
      <vt:lpstr>PowerPoint Presentation</vt:lpstr>
      <vt:lpstr>Stage 3: Backward Design</vt:lpstr>
      <vt:lpstr>Importance of Authentic Texts</vt:lpstr>
      <vt:lpstr>Global Citizenship  Who am I? Who are you?</vt:lpstr>
      <vt:lpstr>PowerPoint Presentation</vt:lpstr>
      <vt:lpstr>PowerPoint Presentation</vt:lpstr>
      <vt:lpstr>Compare class results to target culture…</vt:lpstr>
      <vt:lpstr>PowerPoint Presentation</vt:lpstr>
      <vt:lpstr>Getting the most out of a text</vt:lpstr>
      <vt:lpstr>Meaning bearing – a message that students want  and need to understand</vt:lpstr>
      <vt:lpstr>PowerPoint Presentation</vt:lpstr>
      <vt:lpstr>Interpretive Mode</vt:lpstr>
      <vt:lpstr>Presentational Mode</vt:lpstr>
      <vt:lpstr>Interpersonal Mode</vt:lpstr>
      <vt:lpstr> Interpersonal Mode</vt:lpstr>
      <vt:lpstr>Interpersonal Communication….</vt:lpstr>
      <vt:lpstr>PowerPoint Presentation</vt:lpstr>
      <vt:lpstr>PowerPoint Presentation</vt:lpstr>
      <vt:lpstr>Learning Target – Name places that are found in and near cities</vt:lpstr>
      <vt:lpstr>Vocabulary: Imagine the conversation……</vt:lpstr>
      <vt:lpstr>BUILDING TOWARD  INTERPERSONAL COMMUNICATION</vt:lpstr>
      <vt:lpstr>Practice Circumlocution     What’s different?</vt:lpstr>
      <vt:lpstr>Ask questions</vt:lpstr>
      <vt:lpstr>Ask Questions</vt:lpstr>
      <vt:lpstr>“Force” Elaboration</vt:lpstr>
      <vt:lpstr>“Force” Elaboration</vt:lpstr>
      <vt:lpstr>Discuss your vacation plans with your partner.</vt:lpstr>
      <vt:lpstr>Do you want to  …..?  I want to…   I don’t want to...</vt:lpstr>
      <vt:lpstr>Do you want to….. or…...?   I want to…   I don’t want to... First , I want to.... Then, I want to...because...</vt:lpstr>
      <vt:lpstr>Do you want to….. or…...?   I want to…   I don’t want to... First , I want to.... Then, I want to...</vt:lpstr>
      <vt:lpstr>I want to…   I don’t want to... First , I want to.... Then, I want to...</vt:lpstr>
      <vt:lpstr>Discuss your vacation plans with your partner.</vt:lpstr>
      <vt:lpstr>Where would you rather live and why? What might cause you to change your mind and why?</vt:lpstr>
      <vt:lpstr>PowerPoint Presentation</vt:lpstr>
      <vt:lpstr>Interpersonal Assessment Guidelines</vt:lpstr>
      <vt:lpstr>Vacation Time — Why travel?</vt:lpstr>
      <vt:lpstr>Interpersonal Rubric</vt:lpstr>
      <vt:lpstr>Interpretive Mode</vt:lpstr>
      <vt:lpstr>Interpretive Communication….</vt:lpstr>
      <vt:lpstr>PowerPoint Presentation</vt:lpstr>
      <vt:lpstr>PowerPoint Presentation</vt:lpstr>
      <vt:lpstr>Making Authentic Text Comprehensible</vt:lpstr>
      <vt:lpstr>Practice in target language; assess in English </vt:lpstr>
      <vt:lpstr>Interpretive – Before/During/After</vt:lpstr>
      <vt:lpstr>PowerPoint Presentation</vt:lpstr>
      <vt:lpstr>PowerPoint Presentation</vt:lpstr>
      <vt:lpstr>PowerPoint Presentation</vt:lpstr>
      <vt:lpstr>Explain the images found in the article….</vt:lpstr>
      <vt:lpstr>Que font-ils cet été ? Abass, 7 ans, Sénégalais</vt:lpstr>
      <vt:lpstr>LO QUE APRENDEN LOS NIÑOS</vt:lpstr>
      <vt:lpstr>Key words – find and explain</vt:lpstr>
      <vt:lpstr>VIDA ESCOLAR</vt:lpstr>
      <vt:lpstr>Read and select approapriate captions – write a title for the article.</vt:lpstr>
      <vt:lpstr>PowerPoint Presentation</vt:lpstr>
      <vt:lpstr>Brainstorm vocabulary, create questions </vt:lpstr>
      <vt:lpstr>Before Reading: Prediction</vt:lpstr>
      <vt:lpstr>During reading Students read the actual article and compare  to their predictions. They use the SUMMER  reading strategy as they read.</vt:lpstr>
      <vt:lpstr>Subsequent learning episodes/days Extend to other modes</vt:lpstr>
      <vt:lpstr>Contemporary Life: Consumerism What type of consumer am I?</vt:lpstr>
      <vt:lpstr>What is the story? https://www.youtube.com/watch?v=d7aQInsH6cc</vt:lpstr>
      <vt:lpstr>Made in Bangladesh https://www.youtube.com/watch?v=d7aQInsH6cc</vt:lpstr>
      <vt:lpstr>Made in Bangladesh </vt:lpstr>
      <vt:lpstr>Working with Interpretive Texts </vt:lpstr>
      <vt:lpstr>ACTFL IPA INTERPRETIVE TASK  COMPREHENSION GUIDE</vt:lpstr>
      <vt:lpstr>PowerPoint Presentation</vt:lpstr>
      <vt:lpstr>IPA Interpretive Comprehension Literal Comprehension</vt:lpstr>
      <vt:lpstr>IPA Interpretive Comprehension Figurative Comprehension</vt:lpstr>
      <vt:lpstr>La adicción a las compras</vt:lpstr>
      <vt:lpstr>Key Word Recognition</vt:lpstr>
      <vt:lpstr>Main Idea</vt:lpstr>
      <vt:lpstr>Supporting Details</vt:lpstr>
      <vt:lpstr>Supporting Details</vt:lpstr>
      <vt:lpstr>Guessing Meaning from Context</vt:lpstr>
      <vt:lpstr>Inferences</vt:lpstr>
      <vt:lpstr>Cultural Perspectives</vt:lpstr>
      <vt:lpstr>Interpretive Listening</vt:lpstr>
      <vt:lpstr>Key Word Recognition</vt:lpstr>
      <vt:lpstr>PowerPoint Presentation</vt:lpstr>
      <vt:lpstr>Presentational Communication….</vt:lpstr>
      <vt:lpstr>What is the definition of a sentence?</vt:lpstr>
      <vt:lpstr>Teach transitions</vt:lpstr>
      <vt:lpstr>Teammates Consult</vt:lpstr>
      <vt:lpstr>Expand a Headline</vt:lpstr>
      <vt:lpstr>PowerPoint Presentation</vt:lpstr>
      <vt:lpstr>Vacation Time — Why vacation?</vt:lpstr>
      <vt:lpstr>Presentational Rubric</vt:lpstr>
      <vt:lpstr>Presentational Rubric, part 2</vt:lpstr>
      <vt:lpstr>Presentational Project</vt:lpstr>
      <vt:lpstr>Presentational Writing  (Script and Visual Product)</vt:lpstr>
      <vt:lpstr>Presentational Speaking</vt:lpstr>
      <vt:lpstr>PowerPoint Presentation</vt:lpstr>
      <vt:lpstr>Ma vie au soleil</vt:lpstr>
      <vt:lpstr>Ma vie au soleil</vt:lpstr>
      <vt:lpstr>PowerPoint Presentation</vt:lpstr>
      <vt:lpstr>PowerPoint Presentation</vt:lpstr>
    </vt:vector>
  </TitlesOfParts>
  <Company>Educational Consultant</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Terrill Laura</dc:creator>
  <cp:lastModifiedBy>Laura</cp:lastModifiedBy>
  <cp:revision>196</cp:revision>
  <cp:lastPrinted>2017-01-26T16:22:24Z</cp:lastPrinted>
  <dcterms:created xsi:type="dcterms:W3CDTF">2014-10-11T01:20:18Z</dcterms:created>
  <dcterms:modified xsi:type="dcterms:W3CDTF">2017-06-12T15:02:16Z</dcterms:modified>
</cp:coreProperties>
</file>